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70" r:id="rId6"/>
    <p:sldId id="277" r:id="rId7"/>
    <p:sldId id="272" r:id="rId8"/>
    <p:sldId id="276" r:id="rId9"/>
    <p:sldId id="275" r:id="rId10"/>
    <p:sldId id="273" r:id="rId11"/>
    <p:sldId id="274" r:id="rId12"/>
    <p:sldId id="279" r:id="rId13"/>
    <p:sldId id="268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827" autoAdjust="0"/>
    <p:restoredTop sz="91047" autoAdjust="0"/>
  </p:normalViewPr>
  <p:slideViewPr>
    <p:cSldViewPr>
      <p:cViewPr varScale="1">
        <p:scale>
          <a:sx n="77" d="100"/>
          <a:sy n="77" d="100"/>
        </p:scale>
        <p:origin x="-11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483" name="Rectangle 2051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484" name="Rectangle 2052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485" name="Rectangle 2053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C292B8B8-43CE-46CB-B5D1-98673F3A4A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8676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360ABF42-7847-4222-9E40-CF0F24542A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6104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61961"/>
                  <a:invGamma/>
                </a:schemeClr>
              </a:gs>
              <a:gs pos="5000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kumimoji="1" lang="da-DK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685800" y="2438400"/>
            <a:ext cx="84566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kumimoji="1" lang="da-DK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latin typeface="Times New Roman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BA95E44-B1E4-4956-8BF2-3CE77287C84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35052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kumimoji="1"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A375AA-2EE2-4F8E-908F-E01BCC5235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9563F9-B9B1-457B-BE82-5C737D7A51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99BD02-878D-4381-B184-6D68624C7B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DCBEE-C4F1-44B3-8D2A-68CD0BC6AB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24705A-D405-4B6D-BA9C-598F1872E3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0122E-40E5-4821-8919-AF305CF7A5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2A2414-1447-43AF-9378-6816FDC29B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4324EB-5EF7-4AF0-8832-6FDEA30B6B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A30C6-C42A-4931-8225-AB2DED82A9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4B16FF-8E9B-446C-8B33-9812A05CF9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kumimoji="1" lang="da-DK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52400" y="17526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kumimoji="1" lang="da-DK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685800" y="6629400"/>
            <a:ext cx="3505200" cy="227013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kumimoji="1" lang="da-DK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762000" y="762000"/>
            <a:ext cx="83804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kumimoji="1" lang="da-D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C4DF1F0-401E-4F69-BE8E-C71663F3FD16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eliasen.dk/" TargetMode="External"/><Relationship Id="rId2" Type="http://schemas.openxmlformats.org/officeDocument/2006/relationships/hyperlink" Target="mailto:jan@eliasen.dk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://jan.eliasen.dk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Transactions in Orchestrations</a:t>
            </a: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Jan Eliasen, BizTalk MVP</a:t>
            </a:r>
            <a:endParaRPr lang="en-US" dirty="0"/>
          </a:p>
          <a:p>
            <a:r>
              <a:rPr lang="en-US" dirty="0" smtClean="0"/>
              <a:t>Twitter: @</a:t>
            </a:r>
            <a:r>
              <a:rPr lang="en-US" dirty="0" err="1" smtClean="0"/>
              <a:t>jan_eliasen</a:t>
            </a:r>
            <a:endParaRPr lang="en-US" dirty="0"/>
          </a:p>
          <a:p>
            <a:r>
              <a:rPr lang="en-US" dirty="0" smtClean="0"/>
              <a:t>Blog: http://blog.eliasen.dk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 Handling</a:t>
            </a:r>
            <a:endParaRPr lang="en-US" dirty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Exception handlers cannot be added to Atomic Transactional Scopes.</a:t>
            </a:r>
          </a:p>
          <a:p>
            <a:r>
              <a:rPr lang="en-US" dirty="0" smtClean="0"/>
              <a:t>All Scopes have a default exception handler.</a:t>
            </a:r>
          </a:p>
          <a:p>
            <a:r>
              <a:rPr lang="en-US" dirty="0" smtClean="0"/>
              <a:t>Catch the most specific first and remember to </a:t>
            </a:r>
            <a:r>
              <a:rPr lang="en-US" dirty="0" err="1" smtClean="0"/>
              <a:t>rethrow</a:t>
            </a:r>
            <a:r>
              <a:rPr lang="en-US" dirty="0" smtClean="0"/>
              <a:t> the exception.</a:t>
            </a:r>
          </a:p>
          <a:p>
            <a:r>
              <a:rPr lang="en-US" dirty="0" smtClean="0"/>
              <a:t>Do compensation of LR transactions in custom exception handler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Compensation</a:t>
            </a:r>
            <a:endParaRPr lang="en-US" dirty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Compensation is NOT a rollback</a:t>
            </a:r>
          </a:p>
          <a:p>
            <a:r>
              <a:rPr lang="en-US" dirty="0" smtClean="0"/>
              <a:t>How to determine compensation code?</a:t>
            </a:r>
          </a:p>
          <a:p>
            <a:r>
              <a:rPr lang="en-US" dirty="0" smtClean="0"/>
              <a:t>All transactional Scopes have a default compensation block</a:t>
            </a:r>
          </a:p>
          <a:p>
            <a:r>
              <a:rPr lang="en-US" dirty="0" smtClean="0"/>
              <a:t>Default DOESN’T do compensation.</a:t>
            </a:r>
          </a:p>
          <a:p>
            <a:r>
              <a:rPr lang="en-US" dirty="0" smtClean="0"/>
              <a:t>You can override the default compensation block, but be aware…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– yeah!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2053" name="Picture 5" descr="C:\Users\eliasen\Desktop\Question_mark_blu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2132856"/>
            <a:ext cx="3877990" cy="387799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07504" y="6165304"/>
            <a:ext cx="9036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Feel free to evalulate me at http://speakerwiki.org/speakers/Jan_Eliasen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Jan Eliasen – who am I?</a:t>
            </a:r>
            <a:endParaRPr lang="en-US" dirty="0"/>
          </a:p>
          <a:p>
            <a:r>
              <a:rPr lang="en-US" dirty="0" smtClean="0"/>
              <a:t>Transactions and compensation</a:t>
            </a:r>
          </a:p>
          <a:p>
            <a:r>
              <a:rPr lang="en-US" dirty="0" smtClean="0"/>
              <a:t>Examples/Demos</a:t>
            </a:r>
            <a:endParaRPr lang="en-US" dirty="0"/>
          </a:p>
          <a:p>
            <a:r>
              <a:rPr lang="en-US" dirty="0" smtClean="0"/>
              <a:t>Questions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9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Jan Eliasen – who am I?</a:t>
            </a:r>
            <a:endParaRPr lang="en-US" dirty="0"/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Master of Science in Computer Science and Humanistic Computer Science</a:t>
            </a:r>
            <a:endParaRPr lang="en-US" sz="2400" dirty="0"/>
          </a:p>
          <a:p>
            <a:r>
              <a:rPr lang="en-US" sz="2400" dirty="0" smtClean="0"/>
              <a:t>Work at </a:t>
            </a:r>
            <a:r>
              <a:rPr lang="en-US" sz="2400" dirty="0" err="1" smtClean="0"/>
              <a:t>Logica</a:t>
            </a:r>
            <a:r>
              <a:rPr lang="en-US" sz="2400" dirty="0" smtClean="0"/>
              <a:t> Denmark as an IT architect</a:t>
            </a:r>
          </a:p>
          <a:p>
            <a:r>
              <a:rPr lang="en-US" sz="2400" dirty="0" smtClean="0"/>
              <a:t>Four times and current BizTalk MVP</a:t>
            </a:r>
          </a:p>
          <a:p>
            <a:r>
              <a:rPr lang="en-US" sz="2400" dirty="0" smtClean="0"/>
              <a:t>Five exams (4 MCTS) in BizTalk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5334000"/>
            <a:ext cx="3200400" cy="304800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46038" tIns="46038" rIns="46038" bIns="46038" anchor="ctr"/>
          <a:lstStyle/>
          <a:p>
            <a:pPr algn="r" eaLnBrk="0" hangingPunct="0"/>
            <a:r>
              <a:rPr kumimoji="1" lang="en-US" sz="1600" b="1">
                <a:latin typeface="Arial" charset="0"/>
              </a:rPr>
              <a:t>FOR MORE INFO...</a:t>
            </a:r>
            <a:endParaRPr kumimoji="1" lang="en-US"/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685800" y="56388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US" sz="2000" b="1" dirty="0" smtClean="0">
                <a:latin typeface="Arial" charset="0"/>
              </a:rPr>
              <a:t>Email: </a:t>
            </a:r>
            <a:r>
              <a:rPr lang="en-US" sz="2000" b="1" dirty="0" smtClean="0">
                <a:latin typeface="Arial" charset="0"/>
                <a:hlinkClick r:id="rId2"/>
              </a:rPr>
              <a:t>jan@eliasen.dk</a:t>
            </a:r>
            <a:r>
              <a:rPr lang="en-US" sz="2000" b="1" dirty="0" smtClean="0">
                <a:latin typeface="Arial" charset="0"/>
              </a:rPr>
              <a:t>, Personal blog: </a:t>
            </a:r>
            <a:r>
              <a:rPr lang="en-US" sz="2000" b="1" dirty="0" smtClean="0">
                <a:latin typeface="Arial" charset="0"/>
                <a:hlinkClick r:id="rId3"/>
              </a:rPr>
              <a:t>http://jan.eliasen.dk</a:t>
            </a:r>
            <a:r>
              <a:rPr lang="en-US" sz="2000" b="1" dirty="0" smtClean="0">
                <a:latin typeface="Arial" charset="0"/>
              </a:rPr>
              <a:t>, BizTalk blog: </a:t>
            </a:r>
            <a:r>
              <a:rPr lang="en-US" sz="2000" b="1" dirty="0" smtClean="0">
                <a:latin typeface="Arial" charset="0"/>
                <a:hlinkClick r:id="rId4"/>
              </a:rPr>
              <a:t>http://blog.eliasen.dk</a:t>
            </a:r>
            <a:r>
              <a:rPr lang="en-US" sz="2000" b="1" dirty="0" smtClean="0">
                <a:latin typeface="Arial" charset="0"/>
              </a:rPr>
              <a:t>, Twitter: @</a:t>
            </a:r>
            <a:r>
              <a:rPr lang="en-US" sz="2000" b="1" dirty="0" err="1" smtClean="0">
                <a:latin typeface="Arial" charset="0"/>
              </a:rPr>
              <a:t>jan_eliasen</a:t>
            </a:r>
            <a:endParaRPr lang="en-US" sz="2000" b="1" dirty="0">
              <a:latin typeface="Arial" charset="0"/>
            </a:endParaRPr>
          </a:p>
        </p:txBody>
      </p:sp>
      <p:pic>
        <p:nvPicPr>
          <p:cNvPr id="1026" name="Picture 2" descr="C:\Users\eliasen\Desktop\MCTS(rgb)_1422_1268_511_517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876800"/>
            <a:ext cx="35052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eliasen\Pictures\MVP Logo Kit\MVP_Horizontal_FullColor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4719" y="3777585"/>
            <a:ext cx="2408585" cy="974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Jan Eliasen – the author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563888" y="1981200"/>
            <a:ext cx="4894312" cy="4114800"/>
          </a:xfrm>
        </p:spPr>
        <p:txBody>
          <a:bodyPr/>
          <a:lstStyle/>
          <a:p>
            <a:r>
              <a:rPr lang="da-DK" dirty="0" smtClean="0"/>
              <a:t>Reviewers:</a:t>
            </a:r>
          </a:p>
          <a:p>
            <a:pPr lvl="1"/>
            <a:r>
              <a:rPr lang="da-DK" dirty="0" smtClean="0"/>
              <a:t>Randal van Splunteren</a:t>
            </a:r>
          </a:p>
          <a:p>
            <a:pPr lvl="1"/>
            <a:r>
              <a:rPr lang="da-DK" dirty="0" smtClean="0"/>
              <a:t>Gijsbert in ’t Veld</a:t>
            </a:r>
          </a:p>
          <a:p>
            <a:r>
              <a:rPr lang="da-DK" dirty="0" smtClean="0"/>
              <a:t>Available in June/July 2011.</a:t>
            </a:r>
          </a:p>
          <a:p>
            <a:r>
              <a:rPr lang="da-DK" dirty="0" smtClean="0"/>
              <a:t>I read four chapters of this book and lost 10 pounds (Jan Eliasen)</a:t>
            </a:r>
          </a:p>
        </p:txBody>
      </p:sp>
      <p:pic>
        <p:nvPicPr>
          <p:cNvPr id="1028" name="Picture 4" descr="C:\Users\eliasen\Desktop\BTS2010UnleashedCropp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988840"/>
            <a:ext cx="3168352" cy="41688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Transactions</a:t>
            </a:r>
            <a:endParaRPr lang="en-US" dirty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5254352" cy="4114800"/>
          </a:xfrm>
        </p:spPr>
        <p:txBody>
          <a:bodyPr/>
          <a:lstStyle/>
          <a:p>
            <a:r>
              <a:rPr lang="en-US" dirty="0" smtClean="0"/>
              <a:t>Buying snooker tickets</a:t>
            </a:r>
          </a:p>
          <a:p>
            <a:r>
              <a:rPr lang="en-US" dirty="0" smtClean="0"/>
              <a:t>My friend:</a:t>
            </a:r>
          </a:p>
          <a:p>
            <a:pPr lvl="1"/>
            <a:r>
              <a:rPr lang="en-US" sz="2400" dirty="0" smtClean="0"/>
              <a:t>Withdrawal</a:t>
            </a:r>
          </a:p>
          <a:p>
            <a:pPr lvl="1"/>
            <a:r>
              <a:rPr lang="en-US" sz="2400" dirty="0" smtClean="0"/>
              <a:t>Deposit</a:t>
            </a:r>
          </a:p>
          <a:p>
            <a:pPr lvl="1"/>
            <a:r>
              <a:rPr lang="en-US" sz="2400" dirty="0" smtClean="0"/>
              <a:t>Withdrawal</a:t>
            </a:r>
          </a:p>
          <a:p>
            <a:pPr lvl="1"/>
            <a:r>
              <a:rPr lang="en-US" sz="2400" dirty="0" smtClean="0"/>
              <a:t>Deposit</a:t>
            </a:r>
          </a:p>
          <a:p>
            <a:pPr lvl="1"/>
            <a:r>
              <a:rPr lang="en-US" sz="2400" dirty="0" smtClean="0"/>
              <a:t>Withdrawal</a:t>
            </a:r>
          </a:p>
          <a:p>
            <a:pPr lvl="1"/>
            <a:r>
              <a:rPr lang="en-US" sz="2400" dirty="0" smtClean="0"/>
              <a:t>Deposit</a:t>
            </a:r>
          </a:p>
          <a:p>
            <a:pPr lvl="1"/>
            <a:r>
              <a:rPr lang="en-US" sz="2400" dirty="0" smtClean="0"/>
              <a:t>Withdrawal</a:t>
            </a:r>
          </a:p>
          <a:p>
            <a:endParaRPr lang="en-US" dirty="0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 bwMode="auto">
          <a:xfrm>
            <a:off x="5796136" y="2492896"/>
            <a:ext cx="2736304" cy="36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Withdrawal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Deposit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Withdrawal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1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1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1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Transactions and compensation</a:t>
            </a:r>
            <a:endParaRPr lang="en-US" dirty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Transactions</a:t>
            </a:r>
          </a:p>
          <a:p>
            <a:pPr lvl="1"/>
            <a:r>
              <a:rPr lang="en-US" dirty="0" smtClean="0"/>
              <a:t>Atomic</a:t>
            </a:r>
          </a:p>
          <a:p>
            <a:pPr lvl="1"/>
            <a:r>
              <a:rPr lang="en-US" dirty="0" smtClean="0"/>
              <a:t>Long Running</a:t>
            </a:r>
          </a:p>
          <a:p>
            <a:r>
              <a:rPr lang="en-US" dirty="0" smtClean="0"/>
              <a:t>Exception handling</a:t>
            </a:r>
          </a:p>
          <a:p>
            <a:r>
              <a:rPr lang="en-US" dirty="0" smtClean="0"/>
              <a:t>Compensation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transactions (1/2)</a:t>
            </a:r>
            <a:endParaRPr lang="en-US" dirty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539552" y="1981200"/>
            <a:ext cx="8496944" cy="4114800"/>
          </a:xfrm>
        </p:spPr>
        <p:txBody>
          <a:bodyPr/>
          <a:lstStyle/>
          <a:p>
            <a:r>
              <a:rPr lang="en-US" dirty="0" smtClean="0"/>
              <a:t>ACID Properties</a:t>
            </a:r>
          </a:p>
          <a:p>
            <a:r>
              <a:rPr lang="en-US" dirty="0" smtClean="0"/>
              <a:t>No persistence</a:t>
            </a:r>
          </a:p>
          <a:p>
            <a:r>
              <a:rPr lang="en-US" dirty="0" smtClean="0"/>
              <a:t>Used for</a:t>
            </a:r>
          </a:p>
          <a:p>
            <a:pPr lvl="1"/>
            <a:r>
              <a:rPr lang="en-US" dirty="0" smtClean="0"/>
              <a:t>Grouping Send shapes.</a:t>
            </a:r>
          </a:p>
          <a:p>
            <a:pPr lvl="1"/>
            <a:r>
              <a:rPr lang="en-US" dirty="0" smtClean="0"/>
              <a:t>Leveraging classes that are not </a:t>
            </a:r>
            <a:r>
              <a:rPr lang="en-US" dirty="0" err="1" smtClean="0"/>
              <a:t>serializable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Calling functionality in assemblies that must enlist in transaction.</a:t>
            </a:r>
          </a:p>
          <a:p>
            <a:r>
              <a:rPr lang="en-US" dirty="0" smtClean="0"/>
              <a:t>No custom exception handler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transactions (2/2)</a:t>
            </a:r>
            <a:endParaRPr lang="en-US" dirty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539552" y="1981200"/>
            <a:ext cx="8352928" cy="4114800"/>
          </a:xfrm>
        </p:spPr>
        <p:txBody>
          <a:bodyPr/>
          <a:lstStyle/>
          <a:p>
            <a:r>
              <a:rPr lang="en-US" dirty="0" smtClean="0"/>
              <a:t>Cannot have nested transactions.</a:t>
            </a:r>
          </a:p>
          <a:p>
            <a:r>
              <a:rPr lang="en-US" dirty="0" smtClean="0"/>
              <a:t>Will retry automatically (21 times/2 sec)</a:t>
            </a:r>
          </a:p>
          <a:p>
            <a:pPr lvl="1"/>
            <a:r>
              <a:rPr lang="en-US" dirty="0" smtClean="0"/>
              <a:t>If other transactional component is used and timeout expires</a:t>
            </a:r>
          </a:p>
          <a:p>
            <a:pPr lvl="1"/>
            <a:r>
              <a:rPr lang="en-US" dirty="0" smtClean="0"/>
              <a:t>If you throw a </a:t>
            </a:r>
            <a:r>
              <a:rPr lang="en-US" dirty="0" err="1" smtClean="0"/>
              <a:t>Mirosoft.XLANGs.BaseTypes.RetryTransactionException</a:t>
            </a:r>
            <a:endParaRPr lang="en-US" dirty="0" smtClean="0"/>
          </a:p>
          <a:p>
            <a:pPr lvl="1"/>
            <a:r>
              <a:rPr lang="en-US" dirty="0" smtClean="0"/>
              <a:t>If a </a:t>
            </a:r>
            <a:r>
              <a:rPr lang="en-US" dirty="0" err="1" smtClean="0"/>
              <a:t>PersistenceException</a:t>
            </a:r>
            <a:r>
              <a:rPr lang="en-US" dirty="0" smtClean="0"/>
              <a:t> is thrown upon commit.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running transactions</a:t>
            </a:r>
            <a:endParaRPr lang="en-US" dirty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 ACID properties</a:t>
            </a:r>
          </a:p>
          <a:p>
            <a:pPr lvl="1"/>
            <a:r>
              <a:rPr lang="en-US" dirty="0" smtClean="0"/>
              <a:t>We get Consistency and Durability</a:t>
            </a:r>
          </a:p>
          <a:p>
            <a:r>
              <a:rPr lang="en-US" dirty="0" smtClean="0"/>
              <a:t>No automatic retries</a:t>
            </a:r>
          </a:p>
          <a:p>
            <a:r>
              <a:rPr lang="en-US" dirty="0" smtClean="0"/>
              <a:t>Provides exception handling</a:t>
            </a:r>
          </a:p>
          <a:p>
            <a:r>
              <a:rPr lang="en-US" dirty="0" smtClean="0"/>
              <a:t>Provides nested transactions</a:t>
            </a:r>
          </a:p>
          <a:p>
            <a:r>
              <a:rPr lang="en-US" dirty="0" smtClean="0"/>
              <a:t>Do NOT consider this as an amputated atomic transaction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ct Overview">
  <a:themeElements>
    <a:clrScheme name="Office Theme 1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00CCFF"/>
      </a:accent1>
      <a:accent2>
        <a:srgbClr val="00FFCC"/>
      </a:accent2>
      <a:accent3>
        <a:srgbClr val="AAB8E2"/>
      </a:accent3>
      <a:accent4>
        <a:srgbClr val="DADADA"/>
      </a:accent4>
      <a:accent5>
        <a:srgbClr val="AAE2FF"/>
      </a:accent5>
      <a:accent6>
        <a:srgbClr val="00E7B9"/>
      </a:accent6>
      <a:hlink>
        <a:srgbClr val="FF3300"/>
      </a:hlink>
      <a:folHlink>
        <a:srgbClr val="FF7C80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Project Overview</Template>
  <TotalTime>889</TotalTime>
  <Words>356</Words>
  <Application>Microsoft Office PowerPoint</Application>
  <PresentationFormat>On-screen Show (4:3)</PresentationFormat>
  <Paragraphs>77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Project Overview</vt:lpstr>
      <vt:lpstr>Transactions in Orchestrations</vt:lpstr>
      <vt:lpstr>Agenda</vt:lpstr>
      <vt:lpstr>Jan Eliasen – who am I?</vt:lpstr>
      <vt:lpstr>Jan Eliasen – the author</vt:lpstr>
      <vt:lpstr>Transactions</vt:lpstr>
      <vt:lpstr>Transactions and compensation</vt:lpstr>
      <vt:lpstr>Atomic transactions (1/2)</vt:lpstr>
      <vt:lpstr>Atomic transactions (2/2)</vt:lpstr>
      <vt:lpstr>Long running transactions</vt:lpstr>
      <vt:lpstr>Exception Handling</vt:lpstr>
      <vt:lpstr>Compensation</vt:lpstr>
      <vt:lpstr>Demo – yeah!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Transactions in Orchestrations</dc:title>
  <dc:creator>eliasen</dc:creator>
  <cp:lastModifiedBy>Jan Eliasen</cp:lastModifiedBy>
  <cp:revision>71</cp:revision>
  <cp:lastPrinted>1601-01-01T00:00:00Z</cp:lastPrinted>
  <dcterms:created xsi:type="dcterms:W3CDTF">2010-10-31T12:17:08Z</dcterms:created>
  <dcterms:modified xsi:type="dcterms:W3CDTF">2011-05-04T13:18:20Z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TC010481591033</vt:lpwstr>
  </property>
</Properties>
</file>