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258" r:id="rId4"/>
    <p:sldId id="291" r:id="rId5"/>
    <p:sldId id="257" r:id="rId6"/>
    <p:sldId id="259" r:id="rId7"/>
    <p:sldId id="266" r:id="rId8"/>
    <p:sldId id="287" r:id="rId9"/>
    <p:sldId id="280" r:id="rId10"/>
    <p:sldId id="261" r:id="rId11"/>
    <p:sldId id="276" r:id="rId12"/>
    <p:sldId id="269" r:id="rId13"/>
    <p:sldId id="295" r:id="rId14"/>
    <p:sldId id="293" r:id="rId15"/>
    <p:sldId id="278" r:id="rId16"/>
    <p:sldId id="268" r:id="rId17"/>
    <p:sldId id="286" r:id="rId18"/>
    <p:sldId id="292" r:id="rId19"/>
    <p:sldId id="275" r:id="rId20"/>
    <p:sldId id="265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40000"/>
      </a:spcBef>
      <a:spcAft>
        <a:spcPct val="0"/>
      </a:spcAft>
      <a:buClr>
        <a:schemeClr val="bg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0"/>
      </a:spcAft>
      <a:buClr>
        <a:schemeClr val="bg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0"/>
      </a:spcAft>
      <a:buClr>
        <a:schemeClr val="bg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0"/>
      </a:spcAft>
      <a:buClr>
        <a:schemeClr val="bg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0"/>
      </a:spcAft>
      <a:buClr>
        <a:schemeClr val="bg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92929"/>
    <a:srgbClr val="CFD1B7"/>
    <a:srgbClr val="FFE575"/>
    <a:srgbClr val="FFF1B3"/>
    <a:srgbClr val="FFB76F"/>
    <a:srgbClr val="FF850B"/>
    <a:srgbClr val="723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74" autoAdjust="0"/>
    <p:restoredTop sz="88287" autoAdjust="0"/>
  </p:normalViewPr>
  <p:slideViewPr>
    <p:cSldViewPr>
      <p:cViewPr varScale="1">
        <p:scale>
          <a:sx n="96" d="100"/>
          <a:sy n="96" d="100"/>
        </p:scale>
        <p:origin x="-1560" y="-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32" y="-84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/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fld id="{4E15907A-BCA4-46AF-A240-CFC4BEC1E694}" type="datetime1">
              <a:rPr lang="da-DK"/>
              <a:pPr/>
              <a:t>29-10-2008</a:t>
            </a:fld>
            <a:endParaRPr lang="da-DK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/>
            </a:lvl1pPr>
          </a:lstStyle>
          <a:p>
            <a:r>
              <a:rPr lang="da-DK"/>
              <a:t>Titel på præsentation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fld id="{A109E46E-E388-4F2F-9B9C-A1C7AC0669DF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250825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2000"/>
            <a:ext cx="54864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6838" y="8748713"/>
            <a:ext cx="59959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800"/>
            </a:lvl1pPr>
          </a:lstStyle>
          <a:p>
            <a:fld id="{511A3B00-11B1-41A2-964A-E464230914F2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65850" y="8748713"/>
            <a:ext cx="5461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800"/>
            </a:lvl1pPr>
          </a:lstStyle>
          <a:p>
            <a:fld id="{C657B410-CB2F-42DF-B1B6-CC5C8647B6E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20000"/>
      </a:spcBef>
      <a:spcAft>
        <a:spcPct val="0"/>
      </a:spcAft>
      <a:buClr>
        <a:schemeClr val="bg2"/>
      </a:buClr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fontAlgn="base">
      <a:spcBef>
        <a:spcPct val="20000"/>
      </a:spcBef>
      <a:spcAft>
        <a:spcPct val="0"/>
      </a:spcAft>
      <a:buClr>
        <a:schemeClr val="bg2"/>
      </a:buClr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1463" indent="-131763" algn="l" rtl="0" fontAlgn="base">
      <a:spcBef>
        <a:spcPct val="20000"/>
      </a:spcBef>
      <a:spcAft>
        <a:spcPct val="0"/>
      </a:spcAft>
      <a:buClr>
        <a:schemeClr val="bg2"/>
      </a:buClr>
      <a:buFont typeface="Arial" charset="0"/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409575" indent="-136525" algn="l" rtl="0" fontAlgn="base">
      <a:spcBef>
        <a:spcPct val="20000"/>
      </a:spcBef>
      <a:spcAft>
        <a:spcPct val="0"/>
      </a:spcAft>
      <a:buClr>
        <a:schemeClr val="bg2"/>
      </a:buClr>
      <a:buSzPct val="120000"/>
      <a:buFont typeface="Arial" charset="0"/>
      <a:buChar char="◦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538163" indent="-127000" algn="l" rtl="0" fontAlgn="base">
      <a:spcBef>
        <a:spcPct val="20000"/>
      </a:spcBef>
      <a:spcAft>
        <a:spcPct val="0"/>
      </a:spcAft>
      <a:buClr>
        <a:schemeClr val="bg2"/>
      </a:buClr>
      <a:buFont typeface="Arial" charset="0"/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E21E09F7-F2C2-4E7B-B355-6044C3992427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4F13E-D571-405B-84E2-3B5A70393CDB}" type="slidenum">
              <a:rPr lang="de-DE"/>
              <a:pPr/>
              <a:t>1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12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13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14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4A74-5EB8-4C37-ACF3-E4619685F564}" type="slidenum">
              <a:rPr lang="en-US"/>
              <a:pPr/>
              <a:t>15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16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3E5EF-65CA-469D-A972-48A7FDF25994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20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2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3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4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5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6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7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8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fld id="{7401C122-8E10-4AAB-BDDA-E4AC32C2046A}" type="datetime1">
              <a:rPr lang="de-DE"/>
              <a:pPr/>
              <a:t>29.10.2008</a:t>
            </a:fld>
            <a:r>
              <a:rPr lang="de-DE"/>
              <a:t> | Titel på præsentation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136C-26C7-41CD-8242-639CA060552A}" type="slidenum">
              <a:rPr lang="de-DE"/>
              <a:pPr/>
              <a:t>10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913563" cy="1800225"/>
          </a:xfrm>
        </p:spPr>
        <p:txBody>
          <a:bodyPr tIns="118800" bIns="45720"/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5150" y="3500438"/>
            <a:ext cx="6913563" cy="720725"/>
          </a:xfrm>
        </p:spPr>
        <p:txBody>
          <a:bodyPr tIns="45720" bIns="82800"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GB" sz="2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gray">
          <a:xfrm>
            <a:off x="6629400" y="6596063"/>
            <a:ext cx="2119313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 algn="r">
              <a:spcBef>
                <a:spcPct val="0"/>
              </a:spcBef>
              <a:buClr>
                <a:srgbClr val="808080"/>
              </a:buClr>
            </a:pPr>
            <a:r>
              <a:rPr lang="en-GB" sz="800"/>
              <a:t>© Logica 2008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gray">
          <a:xfrm>
            <a:off x="0" y="3175"/>
            <a:ext cx="9144000" cy="1625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0" y="1628775"/>
            <a:ext cx="9144000" cy="3603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84213" y="425450"/>
            <a:ext cx="1727200" cy="92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9" name="Line 9"/>
          <p:cNvSpPr>
            <a:spLocks noChangeShapeType="1"/>
          </p:cNvSpPr>
          <p:nvPr/>
        </p:nvSpPr>
        <p:spPr bwMode="gray">
          <a:xfrm>
            <a:off x="1835150" y="4221163"/>
            <a:ext cx="73088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6084A-BB3F-4547-8B35-3967A495FC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6C58E66-E121-4F52-B365-E9C0E820C4C3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2087563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113462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EE039-7524-47E1-BE9E-A8CB3AD838B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3E59D5A-0559-4871-96F2-D6E0EAA52EA7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E23ACF-A874-449C-A5C2-1DAE32EDC40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B8908FE-3C4B-4B19-957C-29EF5D3D0EF3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D3E8CB-AD04-4692-981E-9D19FF62145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7AAD94-B63A-4D54-8648-786E6AEA072A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EC219A-B948-46A6-ABCE-B3EBDD2E5E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4872CE3-FA49-4098-A480-F8C20A4408D9}" type="datetime3">
              <a:rPr lang="da-DK" smtClean="0"/>
              <a:t>29.10.2008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8D7694-5356-444A-B55F-352920FDF8D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10CF25-0D6A-4B07-A6A1-71BDEFBE6441}" type="datetime3">
              <a:rPr lang="da-DK" smtClean="0"/>
              <a:t>29.10.2008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6C6E8-CF64-4326-B617-8A5984ADEE8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D23C996-AE42-4A14-B1F3-07B9E7FE8D07}" type="datetime3">
              <a:rPr lang="da-DK" smtClean="0"/>
              <a:t>29.10.2008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B5B8B-E1F4-43F6-A04F-60BC927C03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8C3921-DB1B-4627-AA1C-BB223619DFED}" type="datetime3">
              <a:rPr lang="da-DK" smtClean="0"/>
              <a:t>29.10.2008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304EE-CC59-45F8-919E-1413B345770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429BF4-BC82-43FA-909A-D9F2E1B95DEB}" type="datetime3">
              <a:rPr lang="da-DK" smtClean="0"/>
              <a:t>29.10.2008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03C84-986C-4DC1-92B9-A0DFA06B28B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C3AC48-3074-4A3A-93FE-00A4ECF36E51}" type="datetime3">
              <a:rPr lang="da-DK" smtClean="0"/>
              <a:t>29.10.2008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765175"/>
            <a:ext cx="9144000" cy="3603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GB" sz="9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484313"/>
            <a:ext cx="8353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765175"/>
            <a:ext cx="8353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add title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01013" y="6597650"/>
            <a:ext cx="647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900"/>
            </a:lvl1pPr>
          </a:lstStyle>
          <a:p>
            <a:fld id="{A98F4D81-6E08-4F30-BD68-C29D331683B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95288" y="6597650"/>
            <a:ext cx="20875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900"/>
            </a:lvl1pPr>
          </a:lstStyle>
          <a:p>
            <a:fld id="{13EB178B-E827-4CF8-A974-7F630E213A76}" type="datetime3">
              <a:rPr lang="da-DK" smtClean="0"/>
              <a:t>29.10.2008</a:t>
            </a:fld>
            <a:endParaRPr lang="da-DK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55875" y="6597650"/>
            <a:ext cx="403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900"/>
            </a:lvl1pPr>
          </a:lstStyle>
          <a:p>
            <a:r>
              <a:rPr lang="en-GB" smtClean="0"/>
              <a:t>BizTalk præsentation for AANUG</a:t>
            </a:r>
            <a:endParaRPr lang="da-DK" dirty="0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840663" y="207963"/>
            <a:ext cx="909637" cy="484187"/>
            <a:chOff x="4939" y="131"/>
            <a:chExt cx="573" cy="305"/>
          </a:xfrm>
        </p:grpSpPr>
        <p:sp>
          <p:nvSpPr>
            <p:cNvPr id="4107" name="Freeform 11"/>
            <p:cNvSpPr>
              <a:spLocks noEditPoints="1"/>
            </p:cNvSpPr>
            <p:nvPr userDrawn="1"/>
          </p:nvSpPr>
          <p:spPr bwMode="gray">
            <a:xfrm>
              <a:off x="5004" y="182"/>
              <a:ext cx="129" cy="12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52" y="105"/>
                </a:cxn>
                <a:cxn ang="0">
                  <a:pos x="105" y="53"/>
                </a:cxn>
                <a:cxn ang="0">
                  <a:pos x="52" y="0"/>
                </a:cxn>
                <a:cxn ang="0">
                  <a:pos x="0" y="53"/>
                </a:cxn>
                <a:cxn ang="0">
                  <a:pos x="24" y="53"/>
                </a:cxn>
                <a:cxn ang="0">
                  <a:pos x="52" y="25"/>
                </a:cxn>
                <a:cxn ang="0">
                  <a:pos x="81" y="53"/>
                </a:cxn>
                <a:cxn ang="0">
                  <a:pos x="52" y="82"/>
                </a:cxn>
                <a:cxn ang="0">
                  <a:pos x="24" y="53"/>
                </a:cxn>
              </a:cxnLst>
              <a:rect l="0" t="0" r="r" b="b"/>
              <a:pathLst>
                <a:path w="105" h="105">
                  <a:moveTo>
                    <a:pt x="0" y="53"/>
                  </a:moveTo>
                  <a:cubicBezTo>
                    <a:pt x="0" y="82"/>
                    <a:pt x="23" y="105"/>
                    <a:pt x="52" y="105"/>
                  </a:cubicBezTo>
                  <a:cubicBezTo>
                    <a:pt x="81" y="105"/>
                    <a:pt x="105" y="82"/>
                    <a:pt x="105" y="53"/>
                  </a:cubicBezTo>
                  <a:cubicBezTo>
                    <a:pt x="105" y="24"/>
                    <a:pt x="81" y="0"/>
                    <a:pt x="52" y="0"/>
                  </a:cubicBezTo>
                  <a:cubicBezTo>
                    <a:pt x="23" y="0"/>
                    <a:pt x="0" y="24"/>
                    <a:pt x="0" y="53"/>
                  </a:cubicBezTo>
                  <a:close/>
                  <a:moveTo>
                    <a:pt x="24" y="53"/>
                  </a:moveTo>
                  <a:cubicBezTo>
                    <a:pt x="24" y="38"/>
                    <a:pt x="37" y="25"/>
                    <a:pt x="52" y="25"/>
                  </a:cubicBezTo>
                  <a:cubicBezTo>
                    <a:pt x="68" y="25"/>
                    <a:pt x="81" y="38"/>
                    <a:pt x="81" y="53"/>
                  </a:cubicBezTo>
                  <a:cubicBezTo>
                    <a:pt x="81" y="69"/>
                    <a:pt x="68" y="82"/>
                    <a:pt x="52" y="82"/>
                  </a:cubicBezTo>
                  <a:cubicBezTo>
                    <a:pt x="37" y="82"/>
                    <a:pt x="24" y="69"/>
                    <a:pt x="24" y="5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gray">
            <a:xfrm>
              <a:off x="4939" y="131"/>
              <a:ext cx="65" cy="180"/>
            </a:xfrm>
            <a:custGeom>
              <a:avLst/>
              <a:gdLst/>
              <a:ahLst/>
              <a:cxnLst>
                <a:cxn ang="0">
                  <a:pos x="25" y="9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53" y="146"/>
                </a:cxn>
                <a:cxn ang="0">
                  <a:pos x="53" y="122"/>
                </a:cxn>
                <a:cxn ang="0">
                  <a:pos x="25" y="94"/>
                </a:cxn>
              </a:cxnLst>
              <a:rect l="0" t="0" r="r" b="b"/>
              <a:pathLst>
                <a:path w="53" h="146">
                  <a:moveTo>
                    <a:pt x="25" y="9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23"/>
                    <a:pt x="24" y="146"/>
                    <a:pt x="53" y="146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37" y="122"/>
                    <a:pt x="25" y="110"/>
                    <a:pt x="25" y="9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 noEditPoints="1"/>
            </p:cNvSpPr>
            <p:nvPr userDrawn="1"/>
          </p:nvSpPr>
          <p:spPr bwMode="gray">
            <a:xfrm>
              <a:off x="5141" y="184"/>
              <a:ext cx="93" cy="9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8" y="77"/>
                </a:cxn>
                <a:cxn ang="0">
                  <a:pos x="76" y="38"/>
                </a:cxn>
                <a:cxn ang="0">
                  <a:pos x="38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8" y="21"/>
                </a:cxn>
                <a:cxn ang="0">
                  <a:pos x="55" y="38"/>
                </a:cxn>
                <a:cxn ang="0">
                  <a:pos x="38" y="56"/>
                </a:cxn>
                <a:cxn ang="0">
                  <a:pos x="21" y="38"/>
                </a:cxn>
              </a:cxnLst>
              <a:rect l="0" t="0" r="r" b="b"/>
              <a:pathLst>
                <a:path w="76" h="77">
                  <a:moveTo>
                    <a:pt x="0" y="38"/>
                  </a:moveTo>
                  <a:cubicBezTo>
                    <a:pt x="0" y="59"/>
                    <a:pt x="17" y="77"/>
                    <a:pt x="38" y="77"/>
                  </a:cubicBezTo>
                  <a:cubicBezTo>
                    <a:pt x="59" y="77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lose/>
                  <a:moveTo>
                    <a:pt x="21" y="38"/>
                  </a:moveTo>
                  <a:cubicBezTo>
                    <a:pt x="21" y="29"/>
                    <a:pt x="29" y="21"/>
                    <a:pt x="38" y="21"/>
                  </a:cubicBezTo>
                  <a:cubicBezTo>
                    <a:pt x="48" y="21"/>
                    <a:pt x="55" y="29"/>
                    <a:pt x="55" y="38"/>
                  </a:cubicBezTo>
                  <a:cubicBezTo>
                    <a:pt x="55" y="48"/>
                    <a:pt x="48" y="56"/>
                    <a:pt x="38" y="56"/>
                  </a:cubicBezTo>
                  <a:cubicBezTo>
                    <a:pt x="29" y="56"/>
                    <a:pt x="21" y="48"/>
                    <a:pt x="21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gray">
            <a:xfrm>
              <a:off x="5282" y="182"/>
              <a:ext cx="106" cy="129"/>
            </a:xfrm>
            <a:custGeom>
              <a:avLst/>
              <a:gdLst/>
              <a:ahLst/>
              <a:cxnLst>
                <a:cxn ang="0">
                  <a:pos x="74" y="69"/>
                </a:cxn>
                <a:cxn ang="0">
                  <a:pos x="74" y="69"/>
                </a:cxn>
                <a:cxn ang="0">
                  <a:pos x="52" y="80"/>
                </a:cxn>
                <a:cxn ang="0">
                  <a:pos x="25" y="52"/>
                </a:cxn>
                <a:cxn ang="0">
                  <a:pos x="52" y="25"/>
                </a:cxn>
                <a:cxn ang="0">
                  <a:pos x="74" y="35"/>
                </a:cxn>
                <a:cxn ang="0">
                  <a:pos x="74" y="36"/>
                </a:cxn>
                <a:cxn ang="0">
                  <a:pos x="86" y="12"/>
                </a:cxn>
                <a:cxn ang="0">
                  <a:pos x="86" y="12"/>
                </a:cxn>
                <a:cxn ang="0">
                  <a:pos x="52" y="0"/>
                </a:cxn>
                <a:cxn ang="0">
                  <a:pos x="0" y="52"/>
                </a:cxn>
                <a:cxn ang="0">
                  <a:pos x="52" y="105"/>
                </a:cxn>
                <a:cxn ang="0">
                  <a:pos x="84" y="94"/>
                </a:cxn>
                <a:cxn ang="0">
                  <a:pos x="86" y="92"/>
                </a:cxn>
                <a:cxn ang="0">
                  <a:pos x="74" y="69"/>
                </a:cxn>
              </a:cxnLst>
              <a:rect l="0" t="0" r="r" b="b"/>
              <a:pathLst>
                <a:path w="86" h="105"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69" y="76"/>
                    <a:pt x="61" y="80"/>
                    <a:pt x="52" y="80"/>
                  </a:cubicBezTo>
                  <a:cubicBezTo>
                    <a:pt x="37" y="80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1" y="25"/>
                    <a:pt x="69" y="29"/>
                    <a:pt x="74" y="3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7" y="27"/>
                    <a:pt x="81" y="19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77" y="4"/>
                    <a:pt x="65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4" y="105"/>
                    <a:pt x="75" y="101"/>
                    <a:pt x="84" y="94"/>
                  </a:cubicBezTo>
                  <a:cubicBezTo>
                    <a:pt x="84" y="94"/>
                    <a:pt x="85" y="93"/>
                    <a:pt x="86" y="92"/>
                  </a:cubicBezTo>
                  <a:cubicBezTo>
                    <a:pt x="81" y="85"/>
                    <a:pt x="77" y="77"/>
                    <a:pt x="74" y="6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 noEditPoints="1"/>
            </p:cNvSpPr>
            <p:nvPr userDrawn="1"/>
          </p:nvSpPr>
          <p:spPr bwMode="gray">
            <a:xfrm>
              <a:off x="5384" y="182"/>
              <a:ext cx="128" cy="129"/>
            </a:xfrm>
            <a:custGeom>
              <a:avLst/>
              <a:gdLst/>
              <a:ahLst/>
              <a:cxnLst>
                <a:cxn ang="0">
                  <a:pos x="104" y="52"/>
                </a:cxn>
                <a:cxn ang="0">
                  <a:pos x="52" y="0"/>
                </a:cxn>
                <a:cxn ang="0">
                  <a:pos x="0" y="52"/>
                </a:cxn>
                <a:cxn ang="0">
                  <a:pos x="52" y="105"/>
                </a:cxn>
                <a:cxn ang="0">
                  <a:pos x="82" y="95"/>
                </a:cxn>
                <a:cxn ang="0">
                  <a:pos x="82" y="105"/>
                </a:cxn>
                <a:cxn ang="0">
                  <a:pos x="104" y="105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104" y="52"/>
                </a:cxn>
                <a:cxn ang="0">
                  <a:pos x="52" y="83"/>
                </a:cxn>
                <a:cxn ang="0">
                  <a:pos x="22" y="53"/>
                </a:cxn>
                <a:cxn ang="0">
                  <a:pos x="52" y="23"/>
                </a:cxn>
                <a:cxn ang="0">
                  <a:pos x="82" y="53"/>
                </a:cxn>
                <a:cxn ang="0">
                  <a:pos x="52" y="83"/>
                </a:cxn>
              </a:cxnLst>
              <a:rect l="0" t="0" r="r" b="b"/>
              <a:pathLst>
                <a:path w="104" h="105">
                  <a:moveTo>
                    <a:pt x="104" y="52"/>
                  </a:move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3" y="105"/>
                    <a:pt x="74" y="101"/>
                    <a:pt x="82" y="9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5"/>
                    <a:pt x="104" y="53"/>
                    <a:pt x="104" y="52"/>
                  </a:cubicBezTo>
                  <a:close/>
                  <a:moveTo>
                    <a:pt x="52" y="83"/>
                  </a:moveTo>
                  <a:cubicBezTo>
                    <a:pt x="36" y="83"/>
                    <a:pt x="22" y="69"/>
                    <a:pt x="22" y="53"/>
                  </a:cubicBezTo>
                  <a:cubicBezTo>
                    <a:pt x="22" y="36"/>
                    <a:pt x="36" y="23"/>
                    <a:pt x="52" y="23"/>
                  </a:cubicBezTo>
                  <a:cubicBezTo>
                    <a:pt x="69" y="23"/>
                    <a:pt x="82" y="36"/>
                    <a:pt x="82" y="53"/>
                  </a:cubicBezTo>
                  <a:cubicBezTo>
                    <a:pt x="82" y="69"/>
                    <a:pt x="69" y="83"/>
                    <a:pt x="52" y="8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 noEditPoints="1"/>
            </p:cNvSpPr>
            <p:nvPr userDrawn="1"/>
          </p:nvSpPr>
          <p:spPr bwMode="gray">
            <a:xfrm>
              <a:off x="5092" y="282"/>
              <a:ext cx="153" cy="15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63" y="125"/>
                </a:cxn>
                <a:cxn ang="0">
                  <a:pos x="125" y="63"/>
                </a:cxn>
                <a:cxn ang="0">
                  <a:pos x="63" y="0"/>
                </a:cxn>
                <a:cxn ang="0">
                  <a:pos x="0" y="63"/>
                </a:cxn>
                <a:cxn ang="0">
                  <a:pos x="29" y="63"/>
                </a:cxn>
                <a:cxn ang="0">
                  <a:pos x="63" y="29"/>
                </a:cxn>
                <a:cxn ang="0">
                  <a:pos x="97" y="63"/>
                </a:cxn>
                <a:cxn ang="0">
                  <a:pos x="63" y="97"/>
                </a:cxn>
                <a:cxn ang="0">
                  <a:pos x="29" y="63"/>
                </a:cxn>
              </a:cxnLst>
              <a:rect l="0" t="0" r="r" b="b"/>
              <a:pathLst>
                <a:path w="125" h="125">
                  <a:moveTo>
                    <a:pt x="0" y="63"/>
                  </a:move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  <a:moveTo>
                    <a:pt x="29" y="63"/>
                  </a:moveTo>
                  <a:cubicBezTo>
                    <a:pt x="29" y="45"/>
                    <a:pt x="44" y="29"/>
                    <a:pt x="63" y="29"/>
                  </a:cubicBezTo>
                  <a:cubicBezTo>
                    <a:pt x="82" y="29"/>
                    <a:pt x="97" y="45"/>
                    <a:pt x="97" y="63"/>
                  </a:cubicBezTo>
                  <a:cubicBezTo>
                    <a:pt x="97" y="82"/>
                    <a:pt x="82" y="97"/>
                    <a:pt x="63" y="97"/>
                  </a:cubicBezTo>
                  <a:cubicBezTo>
                    <a:pt x="44" y="97"/>
                    <a:pt x="29" y="82"/>
                    <a:pt x="29" y="6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gray">
            <a:xfrm>
              <a:off x="5245" y="219"/>
              <a:ext cx="27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"/>
                </a:cxn>
                <a:cxn ang="0">
                  <a:pos x="22" y="72"/>
                </a:cxn>
                <a:cxn ang="0">
                  <a:pos x="22" y="0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22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2"/>
                    <a:pt x="15" y="4"/>
                    <a:pt x="11" y="4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Oval 18"/>
            <p:cNvSpPr>
              <a:spLocks noChangeArrowheads="1"/>
            </p:cNvSpPr>
            <p:nvPr userDrawn="1"/>
          </p:nvSpPr>
          <p:spPr bwMode="gray">
            <a:xfrm>
              <a:off x="5243" y="182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076325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SzPct val="120000"/>
        <a:buFont typeface="Arial" charset="0"/>
        <a:buChar char="◦"/>
        <a:defRPr sz="1600">
          <a:solidFill>
            <a:schemeClr val="tx1"/>
          </a:solidFill>
          <a:latin typeface="+mn-lt"/>
        </a:defRPr>
      </a:lvl3pPr>
      <a:lvl4pPr marL="152400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974850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›"/>
        <a:defRPr sz="1400">
          <a:solidFill>
            <a:schemeClr val="tx1"/>
          </a:solidFill>
          <a:latin typeface="+mn-lt"/>
        </a:defRPr>
      </a:lvl5pPr>
      <a:lvl6pPr marL="2432050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›"/>
        <a:defRPr sz="1400">
          <a:solidFill>
            <a:schemeClr val="tx1"/>
          </a:solidFill>
          <a:latin typeface="+mn-lt"/>
        </a:defRPr>
      </a:lvl6pPr>
      <a:lvl7pPr marL="2889250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›"/>
        <a:defRPr sz="1400">
          <a:solidFill>
            <a:schemeClr val="tx1"/>
          </a:solidFill>
          <a:latin typeface="+mn-lt"/>
        </a:defRPr>
      </a:lvl7pPr>
      <a:lvl8pPr marL="3346450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›"/>
        <a:defRPr sz="1400">
          <a:solidFill>
            <a:schemeClr val="tx1"/>
          </a:solidFill>
          <a:latin typeface="+mn-lt"/>
        </a:defRPr>
      </a:lvl8pPr>
      <a:lvl9pPr marL="3803650" indent="-1809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›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microsoft.com/MSDN/default.aspx?ForumGroupID=398&amp;SiteID=1" TargetMode="External"/><Relationship Id="rId2" Type="http://schemas.openxmlformats.org/officeDocument/2006/relationships/hyperlink" Target="http://www.microsoft.com/biztal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.com/biztalk/en/us/try-it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an.eliasen@logica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Microsoft BizTalk præsentation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For </a:t>
            </a:r>
            <a:r>
              <a:rPr lang="da-DK" dirty="0" smtClean="0"/>
              <a:t>AANUG</a:t>
            </a:r>
            <a:endParaRPr lang="da-DK" dirty="0" smtClean="0"/>
          </a:p>
          <a:p>
            <a:r>
              <a:rPr lang="da-DK" dirty="0" smtClean="0"/>
              <a:t>af Jan Eliasen, Logica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20DC82-49B5-4D11-94A9-6EE5A59D6068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BizTalks arkitektur - Adaptere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617538" y="1473200"/>
            <a:ext cx="4132262" cy="4608512"/>
          </a:xfrm>
        </p:spPr>
        <p:txBody>
          <a:bodyPr/>
          <a:lstStyle/>
          <a:p>
            <a:pPr marL="85725" indent="-85725"/>
            <a:r>
              <a:rPr lang="da-DK" dirty="0" smtClean="0"/>
              <a:t> FILE</a:t>
            </a:r>
          </a:p>
          <a:p>
            <a:pPr marL="85725" indent="-85725"/>
            <a:r>
              <a:rPr lang="da-DK" dirty="0" smtClean="0"/>
              <a:t> FTP</a:t>
            </a:r>
          </a:p>
          <a:p>
            <a:pPr marL="85725" indent="-85725"/>
            <a:r>
              <a:rPr lang="da-DK" dirty="0" smtClean="0"/>
              <a:t> HTTP</a:t>
            </a:r>
          </a:p>
          <a:p>
            <a:pPr marL="85725" indent="-85725"/>
            <a:r>
              <a:rPr lang="da-DK" dirty="0" smtClean="0"/>
              <a:t> SOAP</a:t>
            </a:r>
          </a:p>
          <a:p>
            <a:pPr marL="85725" indent="-85725"/>
            <a:r>
              <a:rPr lang="da-DK" dirty="0" smtClean="0"/>
              <a:t> MSMQ</a:t>
            </a:r>
          </a:p>
          <a:p>
            <a:pPr marL="85725" indent="-85725"/>
            <a:r>
              <a:rPr lang="da-DK" dirty="0" smtClean="0"/>
              <a:t> SQL</a:t>
            </a:r>
          </a:p>
          <a:p>
            <a:pPr marL="85725" indent="-85725"/>
            <a:r>
              <a:rPr lang="da-DK" dirty="0" smtClean="0"/>
              <a:t> POP3</a:t>
            </a:r>
          </a:p>
          <a:p>
            <a:pPr marL="85725" indent="-85725"/>
            <a:r>
              <a:rPr lang="da-DK" dirty="0" smtClean="0"/>
              <a:t> SMTP</a:t>
            </a:r>
          </a:p>
          <a:p>
            <a:pPr marL="85725" indent="-85725"/>
            <a:r>
              <a:rPr lang="da-DK" dirty="0" smtClean="0"/>
              <a:t> EDI</a:t>
            </a:r>
          </a:p>
          <a:p>
            <a:pPr marL="85725" indent="-85725"/>
            <a:r>
              <a:rPr lang="da-DK" dirty="0" smtClean="0"/>
              <a:t> </a:t>
            </a:r>
            <a:r>
              <a:rPr lang="da-DK" dirty="0" err="1" smtClean="0"/>
              <a:t>MQSeries</a:t>
            </a:r>
            <a:endParaRPr lang="da-DK" dirty="0" smtClean="0"/>
          </a:p>
          <a:p>
            <a:pPr marL="85725" indent="-85725"/>
            <a:r>
              <a:rPr lang="da-DK" dirty="0" smtClean="0"/>
              <a:t> WSS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3050" y="1428750"/>
            <a:ext cx="235585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SAP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PeopleSoft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JD Edwards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Oracle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Siebel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TIBCO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Mainframes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DB2</a:t>
            </a:r>
          </a:p>
          <a:p>
            <a:pPr>
              <a:buFont typeface="Arial" pitchFamily="34" charset="0"/>
              <a:buChar char="•"/>
            </a:pPr>
            <a:endParaRPr lang="da-DK" sz="1800" dirty="0" smtClean="0"/>
          </a:p>
          <a:p>
            <a:r>
              <a:rPr lang="da-DK" sz="1800" dirty="0" smtClean="0"/>
              <a:t>Dynamics AX og NAV kommer med BizTalk adapter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23300" cy="91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All this functionality is great – but this is core to my business and cannot fail!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76288" y="1782763"/>
            <a:ext cx="2303462" cy="4090987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eaLnBrk="0" hangingPunct="0">
              <a:defRPr/>
            </a:pPr>
            <a:r>
              <a:rPr lang="en-US" sz="1800" b="1" dirty="0" smtClean="0">
                <a:latin typeface="Arial Narrow" pitchFamily="34" charset="0"/>
              </a:rPr>
              <a:t>Machine A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352800" y="1785938"/>
            <a:ext cx="2286000" cy="2309812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eaLnBrk="0" hangingPunct="0">
              <a:defRPr/>
            </a:pPr>
            <a:r>
              <a:rPr lang="en-US" sz="1800" b="1" dirty="0" smtClean="0">
                <a:latin typeface="Arial Narrow" pitchFamily="34" charset="0"/>
              </a:rPr>
              <a:t>Machine B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013450" y="1752600"/>
            <a:ext cx="2268538" cy="402272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eaLnBrk="0" hangingPunct="0">
              <a:defRPr/>
            </a:pPr>
            <a:r>
              <a:rPr lang="en-US" sz="1800" b="1" dirty="0" smtClean="0">
                <a:latin typeface="Arial Narrow" pitchFamily="34" charset="0"/>
              </a:rPr>
              <a:t>Machine C</a:t>
            </a:r>
            <a:endParaRPr lang="en-US" sz="1800" b="1" dirty="0">
              <a:latin typeface="Arial Narrow" pitchFamily="34" charset="0"/>
            </a:endParaRPr>
          </a:p>
        </p:txBody>
      </p:sp>
      <p:pic>
        <p:nvPicPr>
          <p:cNvPr id="32776" name="Picture 9" descr="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2028825"/>
            <a:ext cx="641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1936750"/>
            <a:ext cx="641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73463" y="2511425"/>
            <a:ext cx="1841500" cy="1347788"/>
            <a:chOff x="2261" y="1273"/>
            <a:chExt cx="1160" cy="849"/>
          </a:xfrm>
        </p:grpSpPr>
        <p:sp>
          <p:nvSpPr>
            <p:cNvPr id="32873" name="Rectangle 17"/>
            <p:cNvSpPr>
              <a:spLocks noChangeArrowheads="1"/>
            </p:cNvSpPr>
            <p:nvPr/>
          </p:nvSpPr>
          <p:spPr bwMode="auto">
            <a:xfrm>
              <a:off x="2261" y="1273"/>
              <a:ext cx="1160" cy="849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1600" b="1">
                  <a:latin typeface="Arial Narrow" pitchFamily="34" charset="0"/>
                </a:rPr>
                <a:t>Host</a:t>
              </a:r>
            </a:p>
          </p:txBody>
        </p:sp>
        <p:sp>
          <p:nvSpPr>
            <p:cNvPr id="32874" name="Text Box 18"/>
            <p:cNvSpPr txBox="1">
              <a:spLocks noChangeArrowheads="1"/>
            </p:cNvSpPr>
            <p:nvPr/>
          </p:nvSpPr>
          <p:spPr bwMode="auto">
            <a:xfrm>
              <a:off x="2437" y="1891"/>
              <a:ext cx="79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</a:rPr>
                <a:t>Orchestrations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291" y="1496"/>
              <a:ext cx="511" cy="397"/>
              <a:chOff x="2385" y="1419"/>
              <a:chExt cx="807" cy="732"/>
            </a:xfrm>
          </p:grpSpPr>
          <p:sp>
            <p:nvSpPr>
              <p:cNvPr id="32888" name="Line 20"/>
              <p:cNvSpPr>
                <a:spLocks noChangeShapeType="1"/>
              </p:cNvSpPr>
              <p:nvPr/>
            </p:nvSpPr>
            <p:spPr bwMode="auto">
              <a:xfrm>
                <a:off x="2497" y="178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89" name="Line 21"/>
              <p:cNvSpPr>
                <a:spLocks noChangeShapeType="1"/>
              </p:cNvSpPr>
              <p:nvPr/>
            </p:nvSpPr>
            <p:spPr bwMode="auto">
              <a:xfrm>
                <a:off x="3073" y="1785"/>
                <a:ext cx="1" cy="22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90" name="Line 22"/>
              <p:cNvSpPr>
                <a:spLocks noChangeShapeType="1"/>
              </p:cNvSpPr>
              <p:nvPr/>
            </p:nvSpPr>
            <p:spPr bwMode="auto">
              <a:xfrm>
                <a:off x="2791" y="1526"/>
                <a:ext cx="0" cy="474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91" name="Line 23"/>
              <p:cNvSpPr>
                <a:spLocks noChangeShapeType="1"/>
              </p:cNvSpPr>
              <p:nvPr/>
            </p:nvSpPr>
            <p:spPr bwMode="auto">
              <a:xfrm flipH="1" flipV="1">
                <a:off x="2498" y="1782"/>
                <a:ext cx="574" cy="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92" name="Oval 24"/>
              <p:cNvSpPr>
                <a:spLocks noChangeArrowheads="1"/>
              </p:cNvSpPr>
              <p:nvPr/>
            </p:nvSpPr>
            <p:spPr bwMode="auto">
              <a:xfrm>
                <a:off x="2650" y="1419"/>
                <a:ext cx="280" cy="170"/>
              </a:xfrm>
              <a:prstGeom prst="ellipse">
                <a:avLst/>
              </a:prstGeom>
              <a:solidFill>
                <a:srgbClr val="F9D4CA"/>
              </a:solidFill>
              <a:ln w="1270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AutoShape 25"/>
              <p:cNvSpPr>
                <a:spLocks noChangeArrowheads="1"/>
              </p:cNvSpPr>
              <p:nvPr/>
            </p:nvSpPr>
            <p:spPr bwMode="auto">
              <a:xfrm>
                <a:off x="2615" y="1690"/>
                <a:ext cx="347" cy="185"/>
              </a:xfrm>
              <a:prstGeom prst="flowChartDecision">
                <a:avLst/>
              </a:prstGeom>
              <a:solidFill>
                <a:srgbClr val="C8F7D3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4" name="AutoShape 26"/>
              <p:cNvSpPr>
                <a:spLocks noChangeArrowheads="1"/>
              </p:cNvSpPr>
              <p:nvPr/>
            </p:nvSpPr>
            <p:spPr bwMode="auto">
              <a:xfrm>
                <a:off x="2385" y="199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5" name="AutoShape 27"/>
              <p:cNvSpPr>
                <a:spLocks noChangeArrowheads="1"/>
              </p:cNvSpPr>
              <p:nvPr/>
            </p:nvSpPr>
            <p:spPr bwMode="auto">
              <a:xfrm>
                <a:off x="2670" y="1998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6" name="AutoShape 28"/>
              <p:cNvSpPr>
                <a:spLocks noChangeArrowheads="1"/>
              </p:cNvSpPr>
              <p:nvPr/>
            </p:nvSpPr>
            <p:spPr bwMode="auto">
              <a:xfrm>
                <a:off x="2955" y="200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863" y="1498"/>
              <a:ext cx="518" cy="397"/>
              <a:chOff x="2385" y="1419"/>
              <a:chExt cx="807" cy="732"/>
            </a:xfrm>
          </p:grpSpPr>
          <p:sp>
            <p:nvSpPr>
              <p:cNvPr id="32879" name="Line 30"/>
              <p:cNvSpPr>
                <a:spLocks noChangeShapeType="1"/>
              </p:cNvSpPr>
              <p:nvPr/>
            </p:nvSpPr>
            <p:spPr bwMode="auto">
              <a:xfrm>
                <a:off x="2497" y="178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80" name="Line 31"/>
              <p:cNvSpPr>
                <a:spLocks noChangeShapeType="1"/>
              </p:cNvSpPr>
              <p:nvPr/>
            </p:nvSpPr>
            <p:spPr bwMode="auto">
              <a:xfrm>
                <a:off x="3073" y="1785"/>
                <a:ext cx="1" cy="22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81" name="Line 32"/>
              <p:cNvSpPr>
                <a:spLocks noChangeShapeType="1"/>
              </p:cNvSpPr>
              <p:nvPr/>
            </p:nvSpPr>
            <p:spPr bwMode="auto">
              <a:xfrm>
                <a:off x="2791" y="1526"/>
                <a:ext cx="0" cy="474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82" name="Line 33"/>
              <p:cNvSpPr>
                <a:spLocks noChangeShapeType="1"/>
              </p:cNvSpPr>
              <p:nvPr/>
            </p:nvSpPr>
            <p:spPr bwMode="auto">
              <a:xfrm flipH="1" flipV="1">
                <a:off x="2498" y="1782"/>
                <a:ext cx="574" cy="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83" name="Oval 34"/>
              <p:cNvSpPr>
                <a:spLocks noChangeArrowheads="1"/>
              </p:cNvSpPr>
              <p:nvPr/>
            </p:nvSpPr>
            <p:spPr bwMode="auto">
              <a:xfrm>
                <a:off x="2650" y="1419"/>
                <a:ext cx="280" cy="170"/>
              </a:xfrm>
              <a:prstGeom prst="ellipse">
                <a:avLst/>
              </a:prstGeom>
              <a:solidFill>
                <a:srgbClr val="F9D4CA"/>
              </a:solidFill>
              <a:ln w="1270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4" name="AutoShape 35"/>
              <p:cNvSpPr>
                <a:spLocks noChangeArrowheads="1"/>
              </p:cNvSpPr>
              <p:nvPr/>
            </p:nvSpPr>
            <p:spPr bwMode="auto">
              <a:xfrm>
                <a:off x="2615" y="1690"/>
                <a:ext cx="347" cy="185"/>
              </a:xfrm>
              <a:prstGeom prst="flowChartDecision">
                <a:avLst/>
              </a:prstGeom>
              <a:solidFill>
                <a:srgbClr val="C8F7D3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5" name="AutoShape 36"/>
              <p:cNvSpPr>
                <a:spLocks noChangeArrowheads="1"/>
              </p:cNvSpPr>
              <p:nvPr/>
            </p:nvSpPr>
            <p:spPr bwMode="auto">
              <a:xfrm>
                <a:off x="2385" y="199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" name="AutoShape 37"/>
              <p:cNvSpPr>
                <a:spLocks noChangeArrowheads="1"/>
              </p:cNvSpPr>
              <p:nvPr/>
            </p:nvSpPr>
            <p:spPr bwMode="auto">
              <a:xfrm>
                <a:off x="2670" y="1998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7" name="AutoShape 38"/>
              <p:cNvSpPr>
                <a:spLocks noChangeArrowheads="1"/>
              </p:cNvSpPr>
              <p:nvPr/>
            </p:nvSpPr>
            <p:spPr bwMode="auto">
              <a:xfrm>
                <a:off x="2955" y="200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046163" y="4273550"/>
            <a:ext cx="1841500" cy="1347787"/>
            <a:chOff x="616" y="1484"/>
            <a:chExt cx="1160" cy="849"/>
          </a:xfrm>
        </p:grpSpPr>
        <p:sp>
          <p:nvSpPr>
            <p:cNvPr id="32849" name="Rectangle 42"/>
            <p:cNvSpPr>
              <a:spLocks noChangeArrowheads="1"/>
            </p:cNvSpPr>
            <p:nvPr/>
          </p:nvSpPr>
          <p:spPr bwMode="auto">
            <a:xfrm>
              <a:off x="616" y="1484"/>
              <a:ext cx="1160" cy="849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1600" b="1">
                  <a:latin typeface="Arial Narrow" pitchFamily="34" charset="0"/>
                </a:rPr>
                <a:t>Host</a:t>
              </a:r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51" y="1706"/>
              <a:ext cx="513" cy="403"/>
              <a:chOff x="2385" y="1419"/>
              <a:chExt cx="807" cy="732"/>
            </a:xfrm>
          </p:grpSpPr>
          <p:sp>
            <p:nvSpPr>
              <p:cNvPr id="32864" name="Line 44"/>
              <p:cNvSpPr>
                <a:spLocks noChangeShapeType="1"/>
              </p:cNvSpPr>
              <p:nvPr/>
            </p:nvSpPr>
            <p:spPr bwMode="auto">
              <a:xfrm>
                <a:off x="2497" y="178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65" name="Line 45"/>
              <p:cNvSpPr>
                <a:spLocks noChangeShapeType="1"/>
              </p:cNvSpPr>
              <p:nvPr/>
            </p:nvSpPr>
            <p:spPr bwMode="auto">
              <a:xfrm>
                <a:off x="3073" y="1785"/>
                <a:ext cx="1" cy="22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66" name="Line 46"/>
              <p:cNvSpPr>
                <a:spLocks noChangeShapeType="1"/>
              </p:cNvSpPr>
              <p:nvPr/>
            </p:nvSpPr>
            <p:spPr bwMode="auto">
              <a:xfrm>
                <a:off x="2791" y="1526"/>
                <a:ext cx="0" cy="474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67" name="Line 47"/>
              <p:cNvSpPr>
                <a:spLocks noChangeShapeType="1"/>
              </p:cNvSpPr>
              <p:nvPr/>
            </p:nvSpPr>
            <p:spPr bwMode="auto">
              <a:xfrm flipH="1" flipV="1">
                <a:off x="2498" y="1782"/>
                <a:ext cx="574" cy="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68" name="Oval 48"/>
              <p:cNvSpPr>
                <a:spLocks noChangeArrowheads="1"/>
              </p:cNvSpPr>
              <p:nvPr/>
            </p:nvSpPr>
            <p:spPr bwMode="auto">
              <a:xfrm>
                <a:off x="2650" y="1419"/>
                <a:ext cx="280" cy="170"/>
              </a:xfrm>
              <a:prstGeom prst="ellipse">
                <a:avLst/>
              </a:prstGeom>
              <a:solidFill>
                <a:srgbClr val="F9D4CA"/>
              </a:solidFill>
              <a:ln w="1270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9" name="AutoShape 49"/>
              <p:cNvSpPr>
                <a:spLocks noChangeArrowheads="1"/>
              </p:cNvSpPr>
              <p:nvPr/>
            </p:nvSpPr>
            <p:spPr bwMode="auto">
              <a:xfrm>
                <a:off x="2615" y="1690"/>
                <a:ext cx="347" cy="185"/>
              </a:xfrm>
              <a:prstGeom prst="flowChartDecision">
                <a:avLst/>
              </a:prstGeom>
              <a:solidFill>
                <a:srgbClr val="C8F7D3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0" name="AutoShape 50"/>
              <p:cNvSpPr>
                <a:spLocks noChangeArrowheads="1"/>
              </p:cNvSpPr>
              <p:nvPr/>
            </p:nvSpPr>
            <p:spPr bwMode="auto">
              <a:xfrm>
                <a:off x="2385" y="199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" name="AutoShape 51"/>
              <p:cNvSpPr>
                <a:spLocks noChangeArrowheads="1"/>
              </p:cNvSpPr>
              <p:nvPr/>
            </p:nvSpPr>
            <p:spPr bwMode="auto">
              <a:xfrm>
                <a:off x="2670" y="1998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2" name="AutoShape 52"/>
              <p:cNvSpPr>
                <a:spLocks noChangeArrowheads="1"/>
              </p:cNvSpPr>
              <p:nvPr/>
            </p:nvSpPr>
            <p:spPr bwMode="auto">
              <a:xfrm>
                <a:off x="2955" y="200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233" y="1711"/>
              <a:ext cx="511" cy="404"/>
              <a:chOff x="2385" y="1419"/>
              <a:chExt cx="807" cy="732"/>
            </a:xfrm>
          </p:grpSpPr>
          <p:sp>
            <p:nvSpPr>
              <p:cNvPr id="32855" name="Line 54"/>
              <p:cNvSpPr>
                <a:spLocks noChangeShapeType="1"/>
              </p:cNvSpPr>
              <p:nvPr/>
            </p:nvSpPr>
            <p:spPr bwMode="auto">
              <a:xfrm>
                <a:off x="2497" y="1781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56" name="Line 55"/>
              <p:cNvSpPr>
                <a:spLocks noChangeShapeType="1"/>
              </p:cNvSpPr>
              <p:nvPr/>
            </p:nvSpPr>
            <p:spPr bwMode="auto">
              <a:xfrm>
                <a:off x="3073" y="1785"/>
                <a:ext cx="1" cy="22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57" name="Line 56"/>
              <p:cNvSpPr>
                <a:spLocks noChangeShapeType="1"/>
              </p:cNvSpPr>
              <p:nvPr/>
            </p:nvSpPr>
            <p:spPr bwMode="auto">
              <a:xfrm>
                <a:off x="2791" y="1526"/>
                <a:ext cx="0" cy="474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58" name="Line 57"/>
              <p:cNvSpPr>
                <a:spLocks noChangeShapeType="1"/>
              </p:cNvSpPr>
              <p:nvPr/>
            </p:nvSpPr>
            <p:spPr bwMode="auto">
              <a:xfrm flipH="1" flipV="1">
                <a:off x="2498" y="1782"/>
                <a:ext cx="574" cy="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59" name="Oval 58"/>
              <p:cNvSpPr>
                <a:spLocks noChangeArrowheads="1"/>
              </p:cNvSpPr>
              <p:nvPr/>
            </p:nvSpPr>
            <p:spPr bwMode="auto">
              <a:xfrm>
                <a:off x="2650" y="1419"/>
                <a:ext cx="280" cy="170"/>
              </a:xfrm>
              <a:prstGeom prst="ellipse">
                <a:avLst/>
              </a:prstGeom>
              <a:solidFill>
                <a:srgbClr val="F9D4CA"/>
              </a:solidFill>
              <a:ln w="12700" algn="ctr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AutoShape 59"/>
              <p:cNvSpPr>
                <a:spLocks noChangeArrowheads="1"/>
              </p:cNvSpPr>
              <p:nvPr/>
            </p:nvSpPr>
            <p:spPr bwMode="auto">
              <a:xfrm>
                <a:off x="2615" y="1690"/>
                <a:ext cx="347" cy="185"/>
              </a:xfrm>
              <a:prstGeom prst="flowChartDecision">
                <a:avLst/>
              </a:prstGeom>
              <a:solidFill>
                <a:srgbClr val="C8F7D3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1" name="AutoShape 60"/>
              <p:cNvSpPr>
                <a:spLocks noChangeArrowheads="1"/>
              </p:cNvSpPr>
              <p:nvPr/>
            </p:nvSpPr>
            <p:spPr bwMode="auto">
              <a:xfrm>
                <a:off x="2385" y="199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2" name="AutoShape 61"/>
              <p:cNvSpPr>
                <a:spLocks noChangeArrowheads="1"/>
              </p:cNvSpPr>
              <p:nvPr/>
            </p:nvSpPr>
            <p:spPr bwMode="auto">
              <a:xfrm>
                <a:off x="2670" y="1998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3" name="AutoShape 62"/>
              <p:cNvSpPr>
                <a:spLocks noChangeArrowheads="1"/>
              </p:cNvSpPr>
              <p:nvPr/>
            </p:nvSpPr>
            <p:spPr bwMode="auto">
              <a:xfrm>
                <a:off x="2955" y="2003"/>
                <a:ext cx="237" cy="148"/>
              </a:xfrm>
              <a:prstGeom prst="flowChartAlternateProcess">
                <a:avLst/>
              </a:prstGeom>
              <a:solidFill>
                <a:srgbClr val="C4C4F8"/>
              </a:solidFill>
              <a:ln w="12700" algn="ctr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54" name="Text Box 65"/>
            <p:cNvSpPr txBox="1">
              <a:spLocks noChangeArrowheads="1"/>
            </p:cNvSpPr>
            <p:nvPr/>
          </p:nvSpPr>
          <p:spPr bwMode="auto">
            <a:xfrm>
              <a:off x="792" y="2102"/>
              <a:ext cx="79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</a:rPr>
                <a:t>Orchestrations</a:t>
              </a:r>
            </a:p>
          </p:txBody>
        </p:sp>
      </p:grpSp>
      <p:pic>
        <p:nvPicPr>
          <p:cNvPr id="32780" name="Picture 66" descr="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4588" y="1920875"/>
            <a:ext cx="641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248400" y="4191001"/>
            <a:ext cx="1841500" cy="1371601"/>
            <a:chOff x="3936" y="2489"/>
            <a:chExt cx="1160" cy="864"/>
          </a:xfrm>
        </p:grpSpPr>
        <p:sp>
          <p:nvSpPr>
            <p:cNvPr id="32827" name="Rectangle 68"/>
            <p:cNvSpPr>
              <a:spLocks noChangeArrowheads="1"/>
            </p:cNvSpPr>
            <p:nvPr/>
          </p:nvSpPr>
          <p:spPr bwMode="auto">
            <a:xfrm>
              <a:off x="3936" y="2489"/>
              <a:ext cx="1160" cy="863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1600" b="1">
                  <a:latin typeface="Arial Narrow" pitchFamily="34" charset="0"/>
                </a:rPr>
                <a:t>Host</a:t>
              </a:r>
            </a:p>
          </p:txBody>
        </p:sp>
        <p:sp>
          <p:nvSpPr>
            <p:cNvPr id="32828" name="AutoShape 69"/>
            <p:cNvSpPr>
              <a:spLocks noChangeArrowheads="1"/>
            </p:cNvSpPr>
            <p:nvPr/>
          </p:nvSpPr>
          <p:spPr bwMode="auto">
            <a:xfrm>
              <a:off x="4721" y="2731"/>
              <a:ext cx="225" cy="270"/>
            </a:xfrm>
            <a:prstGeom prst="leftRightArrowCallout">
              <a:avLst>
                <a:gd name="adj1" fmla="val 23111"/>
                <a:gd name="adj2" fmla="val 27111"/>
                <a:gd name="adj3" fmla="val 15111"/>
                <a:gd name="adj4" fmla="val 50222"/>
              </a:avLst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2700000" scaled="1"/>
            </a:gradFill>
            <a:ln w="12700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endParaRPr lang="en-US"/>
            </a:p>
          </p:txBody>
        </p:sp>
        <p:sp>
          <p:nvSpPr>
            <p:cNvPr id="32829" name="Text Box 70"/>
            <p:cNvSpPr txBox="1">
              <a:spLocks noChangeArrowheads="1"/>
            </p:cNvSpPr>
            <p:nvPr/>
          </p:nvSpPr>
          <p:spPr bwMode="auto">
            <a:xfrm>
              <a:off x="4518" y="2977"/>
              <a:ext cx="57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Arial Narrow" pitchFamily="34" charset="0"/>
                </a:rPr>
                <a:t>Send </a:t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 smtClean="0">
                  <a:latin typeface="Arial Narrow" pitchFamily="34" charset="0"/>
                </a:rPr>
                <a:t>Adapter 2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32830" name="Text Box 71"/>
            <p:cNvSpPr txBox="1">
              <a:spLocks noChangeArrowheads="1"/>
            </p:cNvSpPr>
            <p:nvPr/>
          </p:nvSpPr>
          <p:spPr bwMode="auto">
            <a:xfrm>
              <a:off x="3944" y="2985"/>
              <a:ext cx="57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600" dirty="0">
                  <a:latin typeface="Arial Narrow" pitchFamily="34" charset="0"/>
                </a:rPr>
                <a:t>Send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600" dirty="0" smtClean="0">
                  <a:latin typeface="Arial Narrow" pitchFamily="34" charset="0"/>
                </a:rPr>
                <a:t>Pipeline 2</a:t>
              </a:r>
              <a:endParaRPr lang="en-US" sz="1600" dirty="0">
                <a:latin typeface="Arial Narrow" pitchFamily="34" charset="0"/>
              </a:endParaRPr>
            </a:p>
          </p:txBody>
        </p:sp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4085" y="2590"/>
              <a:ext cx="201" cy="422"/>
              <a:chOff x="4151" y="2596"/>
              <a:chExt cx="201" cy="422"/>
            </a:xfrm>
          </p:grpSpPr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 flipH="1">
                <a:off x="4229" y="2655"/>
                <a:ext cx="123" cy="47"/>
                <a:chOff x="4528" y="1428"/>
                <a:chExt cx="142" cy="79"/>
              </a:xfrm>
            </p:grpSpPr>
            <p:sp>
              <p:nvSpPr>
                <p:cNvPr id="27722" name="AutoShape 74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23" name="Rectangle 75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5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 flipH="1">
                <a:off x="4229" y="2762"/>
                <a:ext cx="123" cy="46"/>
                <a:chOff x="4528" y="1428"/>
                <a:chExt cx="142" cy="79"/>
              </a:xfrm>
            </p:grpSpPr>
            <p:sp>
              <p:nvSpPr>
                <p:cNvPr id="27725" name="AutoShape 77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26" name="Rectangle 78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7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 flipH="1">
                <a:off x="4229" y="2877"/>
                <a:ext cx="123" cy="47"/>
                <a:chOff x="4528" y="1428"/>
                <a:chExt cx="142" cy="79"/>
              </a:xfrm>
            </p:grpSpPr>
            <p:sp>
              <p:nvSpPr>
                <p:cNvPr id="27728" name="AutoShape 80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29" name="Rectangle 81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5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4151" y="2596"/>
                <a:ext cx="100" cy="422"/>
                <a:chOff x="4151" y="2596"/>
                <a:chExt cx="100" cy="422"/>
              </a:xfrm>
            </p:grpSpPr>
            <p:sp>
              <p:nvSpPr>
                <p:cNvPr id="27731" name="Rectangle 83"/>
                <p:cNvSpPr>
                  <a:spLocks noChangeArrowheads="1"/>
                </p:cNvSpPr>
                <p:nvPr/>
              </p:nvSpPr>
              <p:spPr bwMode="auto">
                <a:xfrm flipH="1">
                  <a:off x="4180" y="2601"/>
                  <a:ext cx="49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111111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32" name="AutoShape 84"/>
                <p:cNvSpPr>
                  <a:spLocks noChangeArrowheads="1"/>
                </p:cNvSpPr>
                <p:nvPr/>
              </p:nvSpPr>
              <p:spPr bwMode="auto">
                <a:xfrm flipH="1">
                  <a:off x="4163" y="3002"/>
                  <a:ext cx="78" cy="16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CC0000">
                        <a:alpha val="70000"/>
                      </a:srgbClr>
                    </a:gs>
                    <a:gs pos="50000">
                      <a:srgbClr val="4D4D4D"/>
                    </a:gs>
                    <a:gs pos="100000">
                      <a:srgbClr val="CC0000">
                        <a:alpha val="70000"/>
                      </a:srgbClr>
                    </a:gs>
                  </a:gsLst>
                  <a:lin ang="0" scaled="1"/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33" name="AutoShape 85"/>
                <p:cNvSpPr>
                  <a:spLocks noChangeArrowheads="1"/>
                </p:cNvSpPr>
                <p:nvPr/>
              </p:nvSpPr>
              <p:spPr bwMode="auto">
                <a:xfrm flipH="1">
                  <a:off x="4151" y="2596"/>
                  <a:ext cx="100" cy="1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>
                        <a:alpha val="70000"/>
                      </a:srgbClr>
                    </a:gs>
                    <a:gs pos="50000">
                      <a:srgbClr val="4D4D4D"/>
                    </a:gs>
                    <a:gs pos="100000">
                      <a:srgbClr val="CC0000">
                        <a:alpha val="70000"/>
                      </a:srgbClr>
                    </a:gs>
                  </a:gsLst>
                  <a:lin ang="0" scaled="1"/>
                </a:gra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6235700" y="2590799"/>
            <a:ext cx="1847850" cy="1371601"/>
            <a:chOff x="3928" y="1455"/>
            <a:chExt cx="1164" cy="864"/>
          </a:xfrm>
        </p:grpSpPr>
        <p:sp>
          <p:nvSpPr>
            <p:cNvPr id="32805" name="Rectangle 87"/>
            <p:cNvSpPr>
              <a:spLocks noChangeArrowheads="1"/>
            </p:cNvSpPr>
            <p:nvPr/>
          </p:nvSpPr>
          <p:spPr bwMode="auto">
            <a:xfrm>
              <a:off x="3928" y="1455"/>
              <a:ext cx="1160" cy="863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1600" b="1">
                  <a:latin typeface="Arial Narrow" pitchFamily="34" charset="0"/>
                </a:rPr>
                <a:t>Host</a:t>
              </a:r>
            </a:p>
          </p:txBody>
        </p:sp>
        <p:sp>
          <p:nvSpPr>
            <p:cNvPr id="32806" name="AutoShape 88"/>
            <p:cNvSpPr>
              <a:spLocks noChangeArrowheads="1"/>
            </p:cNvSpPr>
            <p:nvPr/>
          </p:nvSpPr>
          <p:spPr bwMode="auto">
            <a:xfrm>
              <a:off x="4707" y="1697"/>
              <a:ext cx="225" cy="270"/>
            </a:xfrm>
            <a:prstGeom prst="leftRightArrowCallout">
              <a:avLst>
                <a:gd name="adj1" fmla="val 23111"/>
                <a:gd name="adj2" fmla="val 27111"/>
                <a:gd name="adj3" fmla="val 15111"/>
                <a:gd name="adj4" fmla="val 50222"/>
              </a:avLst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2700000" scaled="1"/>
            </a:gradFill>
            <a:ln w="12700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endParaRPr lang="en-US"/>
            </a:p>
          </p:txBody>
        </p:sp>
        <p:sp>
          <p:nvSpPr>
            <p:cNvPr id="32807" name="Text Box 89"/>
            <p:cNvSpPr txBox="1">
              <a:spLocks noChangeArrowheads="1"/>
            </p:cNvSpPr>
            <p:nvPr/>
          </p:nvSpPr>
          <p:spPr bwMode="auto">
            <a:xfrm>
              <a:off x="4518" y="1943"/>
              <a:ext cx="57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Arial Narrow" pitchFamily="34" charset="0"/>
                </a:rPr>
                <a:t>Send </a:t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 smtClean="0">
                  <a:latin typeface="Arial Narrow" pitchFamily="34" charset="0"/>
                </a:rPr>
                <a:t>Adapter 1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32808" name="Text Box 90"/>
            <p:cNvSpPr txBox="1">
              <a:spLocks noChangeArrowheads="1"/>
            </p:cNvSpPr>
            <p:nvPr/>
          </p:nvSpPr>
          <p:spPr bwMode="auto">
            <a:xfrm>
              <a:off x="3944" y="1951"/>
              <a:ext cx="57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600" dirty="0">
                  <a:latin typeface="Arial Narrow" pitchFamily="34" charset="0"/>
                </a:rPr>
                <a:t>Send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600" dirty="0" smtClean="0">
                  <a:latin typeface="Arial Narrow" pitchFamily="34" charset="0"/>
                </a:rPr>
                <a:t>Pipeline 1</a:t>
              </a:r>
              <a:endParaRPr lang="en-US" sz="1600" dirty="0">
                <a:latin typeface="Arial Narrow" pitchFamily="34" charset="0"/>
              </a:endParaRPr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85" y="1540"/>
              <a:ext cx="201" cy="422"/>
              <a:chOff x="4151" y="2596"/>
              <a:chExt cx="201" cy="422"/>
            </a:xfrm>
          </p:grpSpPr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 flipH="1">
                <a:off x="4229" y="2655"/>
                <a:ext cx="123" cy="47"/>
                <a:chOff x="4528" y="1428"/>
                <a:chExt cx="142" cy="79"/>
              </a:xfrm>
            </p:grpSpPr>
            <p:sp>
              <p:nvSpPr>
                <p:cNvPr id="27741" name="AutoShape 93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42" name="Rectangle 94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5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 flipH="1">
                <a:off x="4229" y="2762"/>
                <a:ext cx="123" cy="46"/>
                <a:chOff x="4528" y="1428"/>
                <a:chExt cx="142" cy="79"/>
              </a:xfrm>
            </p:grpSpPr>
            <p:sp>
              <p:nvSpPr>
                <p:cNvPr id="27744" name="AutoShape 96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45" name="Rectangle 97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7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 flipH="1">
                <a:off x="4229" y="2877"/>
                <a:ext cx="123" cy="47"/>
                <a:chOff x="4528" y="1428"/>
                <a:chExt cx="142" cy="79"/>
              </a:xfrm>
            </p:grpSpPr>
            <p:sp>
              <p:nvSpPr>
                <p:cNvPr id="27747" name="AutoShape 99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48" name="Rectangle 100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5" cy="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9" name="Group 101"/>
              <p:cNvGrpSpPr>
                <a:grpSpLocks/>
              </p:cNvGrpSpPr>
              <p:nvPr/>
            </p:nvGrpSpPr>
            <p:grpSpPr bwMode="auto">
              <a:xfrm>
                <a:off x="4151" y="2596"/>
                <a:ext cx="100" cy="422"/>
                <a:chOff x="4151" y="2596"/>
                <a:chExt cx="100" cy="422"/>
              </a:xfrm>
            </p:grpSpPr>
            <p:sp>
              <p:nvSpPr>
                <p:cNvPr id="27750" name="Rectangle 102"/>
                <p:cNvSpPr>
                  <a:spLocks noChangeArrowheads="1"/>
                </p:cNvSpPr>
                <p:nvPr/>
              </p:nvSpPr>
              <p:spPr bwMode="auto">
                <a:xfrm flipH="1">
                  <a:off x="4180" y="2601"/>
                  <a:ext cx="49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111111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51" name="AutoShape 103"/>
                <p:cNvSpPr>
                  <a:spLocks noChangeArrowheads="1"/>
                </p:cNvSpPr>
                <p:nvPr/>
              </p:nvSpPr>
              <p:spPr bwMode="auto">
                <a:xfrm flipH="1">
                  <a:off x="4163" y="3002"/>
                  <a:ext cx="78" cy="16"/>
                </a:xfrm>
                <a:prstGeom prst="roundRect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CC0000">
                        <a:alpha val="70000"/>
                      </a:srgbClr>
                    </a:gs>
                    <a:gs pos="50000">
                      <a:srgbClr val="4D4D4D"/>
                    </a:gs>
                    <a:gs pos="100000">
                      <a:srgbClr val="CC0000">
                        <a:alpha val="70000"/>
                      </a:srgbClr>
                    </a:gs>
                  </a:gsLst>
                  <a:lin ang="0" scaled="1"/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52" name="AutoShape 104"/>
                <p:cNvSpPr>
                  <a:spLocks noChangeArrowheads="1"/>
                </p:cNvSpPr>
                <p:nvPr/>
              </p:nvSpPr>
              <p:spPr bwMode="auto">
                <a:xfrm flipH="1">
                  <a:off x="4151" y="2596"/>
                  <a:ext cx="100" cy="1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0000">
                        <a:alpha val="70000"/>
                      </a:srgbClr>
                    </a:gs>
                    <a:gs pos="50000">
                      <a:srgbClr val="4D4D4D"/>
                    </a:gs>
                    <a:gs pos="100000">
                      <a:srgbClr val="CC0000">
                        <a:alpha val="70000"/>
                      </a:srgbClr>
                    </a:gs>
                  </a:gsLst>
                  <a:lin ang="0" scaled="1"/>
                </a:gra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1041400" y="2678113"/>
            <a:ext cx="1841500" cy="1370012"/>
            <a:chOff x="656" y="1536"/>
            <a:chExt cx="1160" cy="863"/>
          </a:xfrm>
        </p:grpSpPr>
        <p:sp>
          <p:nvSpPr>
            <p:cNvPr id="32784" name="Rectangle 106"/>
            <p:cNvSpPr>
              <a:spLocks noChangeArrowheads="1"/>
            </p:cNvSpPr>
            <p:nvPr/>
          </p:nvSpPr>
          <p:spPr bwMode="auto">
            <a:xfrm>
              <a:off x="656" y="1536"/>
              <a:ext cx="1160" cy="863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1600" b="1">
                  <a:latin typeface="Arial Narrow" pitchFamily="34" charset="0"/>
                </a:rPr>
                <a:t>Host</a:t>
              </a:r>
            </a:p>
          </p:txBody>
        </p:sp>
        <p:sp>
          <p:nvSpPr>
            <p:cNvPr id="32785" name="AutoShape 107"/>
            <p:cNvSpPr>
              <a:spLocks noChangeArrowheads="1"/>
            </p:cNvSpPr>
            <p:nvPr/>
          </p:nvSpPr>
          <p:spPr bwMode="auto">
            <a:xfrm>
              <a:off x="835" y="1774"/>
              <a:ext cx="225" cy="270"/>
            </a:xfrm>
            <a:prstGeom prst="leftRightArrowCallout">
              <a:avLst>
                <a:gd name="adj1" fmla="val 23111"/>
                <a:gd name="adj2" fmla="val 27111"/>
                <a:gd name="adj3" fmla="val 15111"/>
                <a:gd name="adj4" fmla="val 50222"/>
              </a:avLst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2700000" scaled="1"/>
            </a:gradFill>
            <a:ln w="12700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endParaRPr lang="en-US"/>
            </a:p>
          </p:txBody>
        </p:sp>
        <p:grpSp>
          <p:nvGrpSpPr>
            <p:cNvPr id="21" name="Group 108"/>
            <p:cNvGrpSpPr>
              <a:grpSpLocks/>
            </p:cNvGrpSpPr>
            <p:nvPr/>
          </p:nvGrpSpPr>
          <p:grpSpPr bwMode="auto">
            <a:xfrm>
              <a:off x="1491" y="1631"/>
              <a:ext cx="193" cy="420"/>
              <a:chOff x="4375" y="2310"/>
              <a:chExt cx="222" cy="708"/>
            </a:xfrm>
          </p:grpSpPr>
          <p:grpSp>
            <p:nvGrpSpPr>
              <p:cNvPr id="22" name="Group 109"/>
              <p:cNvGrpSpPr>
                <a:grpSpLocks/>
              </p:cNvGrpSpPr>
              <p:nvPr/>
            </p:nvGrpSpPr>
            <p:grpSpPr bwMode="auto">
              <a:xfrm>
                <a:off x="4375" y="2409"/>
                <a:ext cx="142" cy="79"/>
                <a:chOff x="4528" y="1428"/>
                <a:chExt cx="142" cy="79"/>
              </a:xfrm>
            </p:grpSpPr>
            <p:sp>
              <p:nvSpPr>
                <p:cNvPr id="27758" name="AutoShape 110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59" name="Rectangle 111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9"/>
                  <a:ext cx="56" cy="141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3" name="Group 112"/>
              <p:cNvGrpSpPr>
                <a:grpSpLocks/>
              </p:cNvGrpSpPr>
              <p:nvPr/>
            </p:nvGrpSpPr>
            <p:grpSpPr bwMode="auto">
              <a:xfrm>
                <a:off x="4375" y="2589"/>
                <a:ext cx="142" cy="79"/>
                <a:chOff x="4528" y="1428"/>
                <a:chExt cx="142" cy="79"/>
              </a:xfrm>
            </p:grpSpPr>
            <p:sp>
              <p:nvSpPr>
                <p:cNvPr id="27761" name="AutoShape 113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9"/>
                  <a:ext cx="77" cy="51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62" name="Rectangle 114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6" cy="141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4" name="Group 115"/>
              <p:cNvGrpSpPr>
                <a:grpSpLocks/>
              </p:cNvGrpSpPr>
              <p:nvPr/>
            </p:nvGrpSpPr>
            <p:grpSpPr bwMode="auto">
              <a:xfrm>
                <a:off x="4375" y="2784"/>
                <a:ext cx="142" cy="79"/>
                <a:chOff x="4528" y="1428"/>
                <a:chExt cx="142" cy="79"/>
              </a:xfrm>
            </p:grpSpPr>
            <p:sp>
              <p:nvSpPr>
                <p:cNvPr id="27764" name="AutoShape 116"/>
                <p:cNvSpPr>
                  <a:spLocks noChangeArrowheads="1"/>
                </p:cNvSpPr>
                <p:nvPr/>
              </p:nvSpPr>
              <p:spPr bwMode="auto">
                <a:xfrm rot="10800000">
                  <a:off x="4553" y="1428"/>
                  <a:ext cx="77" cy="52"/>
                </a:xfrm>
                <a:prstGeom prst="upArrowCallout">
                  <a:avLst>
                    <a:gd name="adj1" fmla="val 34625"/>
                    <a:gd name="adj2" fmla="val 53847"/>
                    <a:gd name="adj3" fmla="val 16898"/>
                    <a:gd name="adj4" fmla="val 26926"/>
                  </a:avLst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2700" dir="162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7765" name="Rectangle 117"/>
                <p:cNvSpPr>
                  <a:spLocks noChangeArrowheads="1"/>
                </p:cNvSpPr>
                <p:nvPr/>
              </p:nvSpPr>
              <p:spPr bwMode="auto">
                <a:xfrm rot="5400000">
                  <a:off x="4571" y="1408"/>
                  <a:ext cx="56" cy="141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00">
                        <a:alpha val="71001"/>
                      </a:srgbClr>
                    </a:gs>
                    <a:gs pos="100000">
                      <a:srgbClr val="FFFF00">
                        <a:alpha val="73000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8100000" algn="ctr" rotWithShape="0">
                    <a:srgbClr val="080808">
                      <a:alpha val="6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7766" name="AutoShape 118"/>
              <p:cNvSpPr>
                <a:spLocks noChangeArrowheads="1"/>
              </p:cNvSpPr>
              <p:nvPr/>
            </p:nvSpPr>
            <p:spPr bwMode="auto">
              <a:xfrm>
                <a:off x="4482" y="2310"/>
                <a:ext cx="115" cy="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>
                      <a:alpha val="70000"/>
                    </a:srgbClr>
                  </a:gs>
                  <a:gs pos="50000">
                    <a:srgbClr val="4D4D4D"/>
                  </a:gs>
                  <a:gs pos="100000">
                    <a:srgbClr val="CC0000">
                      <a:alpha val="70000"/>
                    </a:srgbClr>
                  </a:gs>
                </a:gsLst>
                <a:lin ang="0" scaled="1"/>
              </a:gra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/>
            </p:nvSpPr>
            <p:spPr bwMode="auto">
              <a:xfrm>
                <a:off x="4516" y="2318"/>
                <a:ext cx="56" cy="691"/>
              </a:xfrm>
              <a:prstGeom prst="rect">
                <a:avLst/>
              </a:prstGeom>
              <a:gradFill rotWithShape="1">
                <a:gsLst>
                  <a:gs pos="0">
                    <a:srgbClr val="CC9900">
                      <a:alpha val="71001"/>
                    </a:srgbClr>
                  </a:gs>
                  <a:gs pos="100000">
                    <a:srgbClr val="FFFF00">
                      <a:alpha val="73000"/>
                    </a:srgb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dist="17961" dir="8100000" algn="ctr" rotWithShape="0">
                  <a:srgbClr val="11111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68" name="AutoShape 120"/>
              <p:cNvSpPr>
                <a:spLocks noChangeArrowheads="1"/>
              </p:cNvSpPr>
              <p:nvPr/>
            </p:nvSpPr>
            <p:spPr bwMode="auto">
              <a:xfrm>
                <a:off x="4493" y="2991"/>
                <a:ext cx="90" cy="2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CC0000">
                      <a:alpha val="70000"/>
                    </a:srgbClr>
                  </a:gs>
                  <a:gs pos="50000">
                    <a:srgbClr val="4D4D4D"/>
                  </a:gs>
                  <a:gs pos="100000">
                    <a:srgbClr val="CC0000">
                      <a:alpha val="70000"/>
                    </a:srgbClr>
                  </a:gs>
                </a:gsLst>
                <a:lin ang="0" scaled="1"/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32787" name="Text Box 121"/>
            <p:cNvSpPr txBox="1">
              <a:spLocks noChangeArrowheads="1"/>
            </p:cNvSpPr>
            <p:nvPr/>
          </p:nvSpPr>
          <p:spPr bwMode="auto">
            <a:xfrm>
              <a:off x="723" y="2020"/>
              <a:ext cx="524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Arial Narrow" pitchFamily="34" charset="0"/>
                </a:rPr>
                <a:t>Receive </a:t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>
                  <a:latin typeface="Arial Narrow" pitchFamily="34" charset="0"/>
                </a:rPr>
                <a:t>Adapter</a:t>
              </a:r>
            </a:p>
          </p:txBody>
        </p:sp>
        <p:sp>
          <p:nvSpPr>
            <p:cNvPr id="32788" name="Text Box 122"/>
            <p:cNvSpPr txBox="1">
              <a:spLocks noChangeArrowheads="1"/>
            </p:cNvSpPr>
            <p:nvPr/>
          </p:nvSpPr>
          <p:spPr bwMode="auto">
            <a:xfrm>
              <a:off x="1265" y="2020"/>
              <a:ext cx="49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600" dirty="0">
                  <a:latin typeface="Arial Narrow" pitchFamily="34" charset="0"/>
                </a:rPr>
                <a:t>Receive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600" dirty="0">
                  <a:latin typeface="Arial Narrow" pitchFamily="34" charset="0"/>
                </a:rPr>
                <a:t>Pipeline</a:t>
              </a:r>
            </a:p>
          </p:txBody>
        </p:sp>
      </p:grpSp>
      <p:sp>
        <p:nvSpPr>
          <p:cNvPr id="118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BizTalks arkitektur - </a:t>
            </a:r>
            <a:r>
              <a:rPr lang="da-DK" dirty="0" err="1" smtClean="0"/>
              <a:t>Skalering</a:t>
            </a:r>
            <a:endParaRPr lang="en-GB" dirty="0"/>
          </a:p>
        </p:txBody>
      </p:sp>
      <p:sp>
        <p:nvSpPr>
          <p:cNvPr id="146" name="AutoShape 6"/>
          <p:cNvSpPr>
            <a:spLocks noChangeArrowheads="1"/>
          </p:cNvSpPr>
          <p:nvPr/>
        </p:nvSpPr>
        <p:spPr bwMode="auto">
          <a:xfrm>
            <a:off x="3371850" y="4229100"/>
            <a:ext cx="2286000" cy="2133600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/>
          <a:lstStyle/>
          <a:p>
            <a:pPr eaLnBrk="0" hangingPunct="0">
              <a:defRPr/>
            </a:pPr>
            <a:r>
              <a:rPr lang="en-US" sz="1800" b="1" dirty="0" smtClean="0">
                <a:latin typeface="Arial Narrow" pitchFamily="34" charset="0"/>
              </a:rPr>
              <a:t>Machine D</a:t>
            </a:r>
            <a:endParaRPr lang="en-US" sz="1800" b="1" dirty="0">
              <a:latin typeface="Arial Narrow" pitchFamily="34" charset="0"/>
            </a:endParaRPr>
          </a:p>
        </p:txBody>
      </p:sp>
      <p:pic>
        <p:nvPicPr>
          <p:cNvPr id="147" name="Picture 10" descr="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4379912"/>
            <a:ext cx="641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" name="Group 16"/>
          <p:cNvGrpSpPr>
            <a:grpSpLocks/>
          </p:cNvGrpSpPr>
          <p:nvPr/>
        </p:nvGrpSpPr>
        <p:grpSpPr bwMode="auto">
          <a:xfrm>
            <a:off x="3592512" y="4954587"/>
            <a:ext cx="1779588" cy="1185863"/>
            <a:chOff x="2261" y="1273"/>
            <a:chExt cx="1160" cy="849"/>
          </a:xfrm>
        </p:grpSpPr>
        <p:sp>
          <p:nvSpPr>
            <p:cNvPr id="149" name="Rectangle 17"/>
            <p:cNvSpPr>
              <a:spLocks noChangeArrowheads="1"/>
            </p:cNvSpPr>
            <p:nvPr/>
          </p:nvSpPr>
          <p:spPr bwMode="auto">
            <a:xfrm>
              <a:off x="2261" y="1273"/>
              <a:ext cx="1160" cy="849"/>
            </a:xfrm>
            <a:prstGeom prst="rect">
              <a:avLst/>
            </a:prstGeom>
            <a:solidFill>
              <a:schemeClr val="bg2">
                <a:alpha val="30196"/>
              </a:schemeClr>
            </a:solidFill>
            <a:ln w="19050" algn="ctr">
              <a:solidFill>
                <a:srgbClr val="4D4D4D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b="1" dirty="0" smtClean="0">
                  <a:latin typeface="Arial Narrow" pitchFamily="34" charset="0"/>
                </a:rPr>
                <a:t>Persistent Store</a:t>
              </a:r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2437" y="1891"/>
              <a:ext cx="75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 err="1" smtClean="0">
                  <a:latin typeface="Arial Narrow" pitchFamily="34" charset="0"/>
                </a:rPr>
                <a:t>MessageBox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pic>
        <p:nvPicPr>
          <p:cNvPr id="120" name="Picture 33" descr="Bar Graph Columns - Blue bottom"/>
          <p:cNvPicPr>
            <a:picLocks noChangeAspect="1" noChangeArrowheads="1"/>
          </p:cNvPicPr>
          <p:nvPr/>
        </p:nvPicPr>
        <p:blipFill>
          <a:blip r:embed="rId3"/>
          <a:srcRect t="77008"/>
          <a:stretch>
            <a:fillRect/>
          </a:stretch>
        </p:blipFill>
        <p:spPr bwMode="auto">
          <a:xfrm>
            <a:off x="3779838" y="5386414"/>
            <a:ext cx="1281112" cy="4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4" descr="Bar Graph Columns - Blue 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251450"/>
            <a:ext cx="1281112" cy="2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Date Placeholder 11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0A01676-140A-492B-A6CA-1F8D36F06973}" type="datetime3">
              <a:rPr lang="da-DK" smtClean="0"/>
              <a:t>29.10.2008</a:t>
            </a:fld>
            <a:endParaRPr lang="da-DK"/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3ACF-A874-449C-A5C2-1DAE32EDC40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3" name="Footer Placeholder 1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F5E60D-0AF1-4FE0-9274-2124054E8143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 – </a:t>
            </a:r>
            <a:r>
              <a:rPr lang="da-DK" dirty="0" err="1" smtClean="0"/>
              <a:t>Oppetider</a:t>
            </a:r>
            <a:r>
              <a:rPr lang="da-DK" dirty="0" smtClean="0"/>
              <a:t>, Standarder og </a:t>
            </a:r>
            <a:r>
              <a:rPr lang="en-US" dirty="0" smtClean="0"/>
              <a:t>Durability</a:t>
            </a:r>
            <a:endParaRPr lang="en-US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9" y="1484313"/>
            <a:ext cx="7421561" cy="4608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b="1" dirty="0" err="1" smtClean="0"/>
              <a:t>Oppetidsanalogi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i="1" dirty="0" smtClean="0"/>
              <a:t>"How fast do you have to run when you and your friend encounter a bear in the woods?" </a:t>
            </a:r>
            <a:br>
              <a:rPr lang="en-US" i="1" dirty="0" smtClean="0"/>
            </a:br>
            <a:r>
              <a:rPr lang="en-US" i="1" dirty="0" smtClean="0"/>
              <a:t>"Just faster than your friend”</a:t>
            </a:r>
          </a:p>
          <a:p>
            <a:pPr>
              <a:spcAft>
                <a:spcPts val="600"/>
              </a:spcAft>
              <a:buNone/>
            </a:pPr>
            <a:r>
              <a:rPr lang="da-DK" sz="1000" dirty="0" smtClean="0"/>
              <a:t/>
            </a:r>
            <a:br>
              <a:rPr lang="da-DK" sz="1000" dirty="0" smtClean="0"/>
            </a:br>
            <a:r>
              <a:rPr lang="da-DK" dirty="0" smtClean="0"/>
              <a:t>BizTalk er ikke problemet... det er hardwaren. Køb to styk Enterprise Edition, hvis det er vigtigt - og husk at </a:t>
            </a:r>
            <a:r>
              <a:rPr lang="da-DK" dirty="0" err="1" smtClean="0"/>
              <a:t>clustre</a:t>
            </a:r>
            <a:r>
              <a:rPr lang="da-DK" dirty="0" smtClean="0"/>
              <a:t> SQL Server.</a:t>
            </a:r>
          </a:p>
          <a:p>
            <a:pPr>
              <a:spcAft>
                <a:spcPts val="600"/>
              </a:spcAft>
            </a:pPr>
            <a:r>
              <a:rPr lang="da-DK" b="1" dirty="0" smtClean="0"/>
              <a:t>Standarder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Internt fungerer alt via XML, XSD og XSLT, som er officielle standarder. Desuden understøttes BPEL til at beskrive forretningsgange.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Durability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BizTalk never </a:t>
            </a:r>
            <a:r>
              <a:rPr lang="en-US" b="1" i="1" dirty="0" err="1" smtClean="0"/>
              <a:t>never</a:t>
            </a:r>
            <a:r>
              <a:rPr lang="en-US" b="1" i="1" dirty="0" smtClean="0"/>
              <a:t> </a:t>
            </a:r>
            <a:r>
              <a:rPr lang="en-US" b="1" i="1" dirty="0" err="1" smtClean="0"/>
              <a:t>never</a:t>
            </a:r>
            <a:r>
              <a:rPr lang="en-US" b="1" i="1" dirty="0" smtClean="0"/>
              <a:t> looses a message!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F5E60D-0AF1-4FE0-9274-2124054E8143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 – </a:t>
            </a:r>
            <a:r>
              <a:rPr lang="en-GB" dirty="0" smtClean="0"/>
              <a:t>Error handling and monitoring</a:t>
            </a:r>
            <a:endParaRPr lang="en-US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9" y="1484313"/>
            <a:ext cx="7421561" cy="4608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 smtClean="0"/>
              <a:t>Fejlede beskeder kan </a:t>
            </a:r>
            <a:r>
              <a:rPr lang="da-DK" dirty="0" err="1" smtClean="0"/>
              <a:t>routes</a:t>
            </a: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i="1" dirty="0" smtClean="0"/>
              <a:t>Der eksisterer MOM og Systems Center pakker</a:t>
            </a:r>
          </a:p>
          <a:p>
            <a:pPr>
              <a:spcAft>
                <a:spcPts val="600"/>
              </a:spcAft>
            </a:pPr>
            <a:r>
              <a:rPr lang="da-DK" i="1" dirty="0" smtClean="0"/>
              <a:t>Overvågning via BAM</a:t>
            </a:r>
          </a:p>
          <a:p>
            <a:pPr>
              <a:spcAft>
                <a:spcPts val="600"/>
              </a:spcAft>
            </a:pPr>
            <a:r>
              <a:rPr lang="da-DK" i="1" dirty="0" err="1" smtClean="0"/>
              <a:t>Tracking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1B2B3B-58EC-4CFE-AD6B-FF8849757B48}" type="datetime3">
              <a:rPr lang="da-DK" smtClean="0"/>
              <a:pPr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 smtClean="0"/>
              <a:t>BizTalk præsentation for </a:t>
            </a:r>
            <a:r>
              <a:rPr lang="da-DK" dirty="0" err="1" smtClean="0"/>
              <a:t>Reitan</a:t>
            </a:r>
            <a:r>
              <a:rPr lang="da-DK" dirty="0" smtClean="0"/>
              <a:t> Distribution A/S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 og EDI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a-DK" dirty="0" smtClean="0"/>
              <a:t>Understøtter AS/2</a:t>
            </a:r>
          </a:p>
          <a:p>
            <a:pPr>
              <a:spcAft>
                <a:spcPts val="600"/>
              </a:spcAft>
            </a:pPr>
            <a:r>
              <a:rPr lang="da-DK" dirty="0" smtClean="0"/>
              <a:t>Understøtter signering og kryptering samt </a:t>
            </a:r>
            <a:r>
              <a:rPr lang="da-DK" dirty="0" err="1" smtClean="0"/>
              <a:t>dekryptering</a:t>
            </a: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Understøtter </a:t>
            </a:r>
            <a:r>
              <a:rPr lang="da-DK" dirty="0" err="1" smtClean="0"/>
              <a:t>batching</a:t>
            </a:r>
            <a:r>
              <a:rPr lang="da-DK" dirty="0" smtClean="0"/>
              <a:t> og </a:t>
            </a:r>
            <a:r>
              <a:rPr lang="da-DK" dirty="0" err="1" smtClean="0"/>
              <a:t>debatching</a:t>
            </a: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Har en ”Status </a:t>
            </a:r>
            <a:r>
              <a:rPr lang="da-DK" dirty="0" err="1" smtClean="0"/>
              <a:t>Reporting</a:t>
            </a:r>
            <a:r>
              <a:rPr lang="da-DK" dirty="0" smtClean="0"/>
              <a:t>” feature</a:t>
            </a:r>
          </a:p>
          <a:p>
            <a:pPr lvl="1"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dirty="0" smtClean="0"/>
              <a:t>Confirm the receipt of interchanges</a:t>
            </a:r>
          </a:p>
          <a:p>
            <a:pPr lvl="1"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dirty="0" smtClean="0"/>
              <a:t>List outgoing interchanges awaiting acknowledgment</a:t>
            </a:r>
          </a:p>
          <a:p>
            <a:pPr lvl="1"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dirty="0" smtClean="0"/>
              <a:t>List all rejected interchanges received</a:t>
            </a:r>
          </a:p>
          <a:p>
            <a:pPr lvl="1"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dirty="0" smtClean="0"/>
              <a:t>List outgoing interchanges that are reported as rejected or partially accepted</a:t>
            </a:r>
          </a:p>
          <a:p>
            <a:pPr>
              <a:spcAft>
                <a:spcPts val="600"/>
              </a:spcAft>
            </a:pPr>
            <a:r>
              <a:rPr lang="da-DK" dirty="0" smtClean="0"/>
              <a:t>Har understøttelse for over 7.000 EDIFACT skemaer.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673100"/>
            <a:ext cx="8475663" cy="804863"/>
          </a:xfrm>
        </p:spPr>
        <p:txBody>
          <a:bodyPr/>
          <a:lstStyle/>
          <a:p>
            <a:r>
              <a:rPr lang="en-US" dirty="0"/>
              <a:t>Business Activity Monitoring (BAM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088" y="1428750"/>
            <a:ext cx="8253412" cy="5391150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da-DK" dirty="0" smtClean="0"/>
              <a:t>BAM er et sæt værktøjer og tjenester i BizTalk Server 2006, der sætter en informationsmedarbejder i stand til at overvåge transaktioner (samlede eller real-time) og få nøjagtige oplysninger om status og resultater af forskellige operationer, processer og transaktioner, så man kan adressere problemområder og få </a:t>
            </a:r>
            <a:r>
              <a:rPr lang="da-DK" dirty="0" err="1" smtClean="0"/>
              <a:t>KPI’er</a:t>
            </a:r>
            <a:r>
              <a:rPr lang="da-DK" dirty="0" smtClean="0"/>
              <a:t> på transaktionerne.</a:t>
            </a:r>
          </a:p>
          <a:p>
            <a:pPr marL="261938" indent="-261938">
              <a:lnSpc>
                <a:spcPct val="80000"/>
              </a:lnSpc>
            </a:pPr>
            <a:endParaRPr lang="da-DK" b="0" dirty="0" smtClean="0"/>
          </a:p>
          <a:p>
            <a:pPr marL="261938" indent="-261938">
              <a:lnSpc>
                <a:spcPct val="80000"/>
              </a:lnSpc>
            </a:pPr>
            <a:r>
              <a:rPr lang="da-DK" b="0" dirty="0" smtClean="0"/>
              <a:t>Stil realtids-spørgsmål</a:t>
            </a:r>
          </a:p>
          <a:p>
            <a:pPr marL="719138" lvl="1" indent="-277813">
              <a:lnSpc>
                <a:spcPct val="80000"/>
              </a:lnSpc>
            </a:pPr>
            <a:r>
              <a:rPr lang="da-DK" sz="1800" b="0" dirty="0" smtClean="0"/>
              <a:t>Hvor mange enheder venter på at blive afsendt?</a:t>
            </a:r>
          </a:p>
          <a:p>
            <a:pPr marL="719138" lvl="1" indent="-277813">
              <a:lnSpc>
                <a:spcPct val="80000"/>
              </a:lnSpc>
            </a:pPr>
            <a:r>
              <a:rPr lang="da-DK" sz="1800" b="0" dirty="0" smtClean="0"/>
              <a:t>Hvad er den samlede værdi af mine ordrer i dag?</a:t>
            </a:r>
          </a:p>
          <a:p>
            <a:pPr marL="261938" indent="-261938">
              <a:lnSpc>
                <a:spcPct val="80000"/>
              </a:lnSpc>
            </a:pPr>
            <a:r>
              <a:rPr lang="da-DK" b="0" dirty="0" smtClean="0"/>
              <a:t>Stil aggregerede spørgsmål</a:t>
            </a:r>
          </a:p>
          <a:p>
            <a:pPr marL="719138" lvl="1" indent="-277813">
              <a:lnSpc>
                <a:spcPct val="80000"/>
              </a:lnSpc>
            </a:pPr>
            <a:r>
              <a:rPr lang="da-DK" sz="1800" b="0" dirty="0" smtClean="0"/>
              <a:t>Hvad koster det at producere én enhed i dag?</a:t>
            </a:r>
          </a:p>
          <a:p>
            <a:pPr marL="719138" lvl="1" indent="-277813">
              <a:lnSpc>
                <a:spcPct val="80000"/>
              </a:lnSpc>
            </a:pPr>
            <a:r>
              <a:rPr lang="da-DK" sz="1800" b="0" dirty="0" smtClean="0"/>
              <a:t>Hvad er den gennemsnitlige behandlingstid for ordrer i dag? </a:t>
            </a:r>
          </a:p>
          <a:p>
            <a:pPr marL="261938" indent="-261938">
              <a:lnSpc>
                <a:spcPct val="80000"/>
              </a:lnSpc>
            </a:pPr>
            <a:r>
              <a:rPr lang="da-DK" b="0" dirty="0" smtClean="0"/>
              <a:t>Brug data fra dokumenter og processer</a:t>
            </a:r>
          </a:p>
          <a:p>
            <a:pPr marL="261938" indent="-261938">
              <a:lnSpc>
                <a:spcPct val="80000"/>
              </a:lnSpc>
            </a:pPr>
            <a:r>
              <a:rPr lang="da-DK" b="0" dirty="0" smtClean="0"/>
              <a:t>Supplerer eksisterende SQL Server BI løsninger</a:t>
            </a:r>
            <a:endParaRPr lang="da-DK" b="0" dirty="0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607050" y="1295400"/>
            <a:ext cx="328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3200" b="1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6" descr="BAM Port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295400"/>
            <a:ext cx="612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dit Aler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50" y="1295400"/>
            <a:ext cx="612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aspalliance.com/ArticleFiles/840/image0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5700" y="1295400"/>
            <a:ext cx="6305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aspalliance.com/ArticleFiles/840/image01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2450" y="1295400"/>
            <a:ext cx="6305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BAM - quote-to-cash duration"/>
          <p:cNvPicPr>
            <a:picLocks noChangeArrowheads="1"/>
          </p:cNvPicPr>
          <p:nvPr/>
        </p:nvPicPr>
        <p:blipFill>
          <a:blip r:embed="rId7"/>
          <a:srcRect r="19974" b="2190"/>
          <a:stretch>
            <a:fillRect/>
          </a:stretch>
        </p:blipFill>
        <p:spPr bwMode="auto">
          <a:xfrm>
            <a:off x="2571750" y="1295400"/>
            <a:ext cx="5400000" cy="4680000"/>
          </a:xfrm>
          <a:prstGeom prst="rect">
            <a:avLst/>
          </a:prstGeom>
          <a:noFill/>
        </p:spPr>
      </p:pic>
      <p:pic>
        <p:nvPicPr>
          <p:cNvPr id="131078" name="Picture 6" descr="BAM - order status"/>
          <p:cNvPicPr>
            <a:picLocks noChangeArrowheads="1"/>
          </p:cNvPicPr>
          <p:nvPr/>
        </p:nvPicPr>
        <p:blipFill>
          <a:blip r:embed="rId8"/>
          <a:srcRect r="19687" b="4445"/>
          <a:stretch>
            <a:fillRect/>
          </a:stretch>
        </p:blipFill>
        <p:spPr bwMode="auto">
          <a:xfrm>
            <a:off x="3483650" y="1295400"/>
            <a:ext cx="5400000" cy="4680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6B067D-CCCC-48B4-BB56-E1930DB1D0A7}" type="datetime3">
              <a:rPr lang="da-DK" smtClean="0"/>
              <a:t>29.10.2008</a:t>
            </a:fld>
            <a:endParaRPr lang="da-D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C6E8-CF64-4326-B617-8A5984ADEE8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27D60C-AF66-4512-9E13-498C49A8A7DD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BizTalk </a:t>
            </a:r>
            <a:r>
              <a:rPr lang="da-DK" dirty="0" smtClean="0"/>
              <a:t>- Priser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a-DK" dirty="0" smtClean="0"/>
              <a:t>Developers Edition. Billig ($499,-) og kan alt. Må kun bruges til udvikling og test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Standard Edition. $8.499,- Kan kun klare op til 2 CPU’er og understøtter ikke flere </a:t>
            </a:r>
            <a:r>
              <a:rPr lang="da-DK" dirty="0" err="1" smtClean="0"/>
              <a:t>MessageBox’e</a:t>
            </a:r>
            <a:r>
              <a:rPr lang="da-DK" dirty="0" smtClean="0"/>
              <a:t> eller flere BizTalk Servere i en gruppe.</a:t>
            </a:r>
          </a:p>
          <a:p>
            <a:pPr>
              <a:spcAft>
                <a:spcPts val="1200"/>
              </a:spcAft>
            </a:pPr>
            <a:r>
              <a:rPr lang="da-DK" dirty="0" err="1" smtClean="0"/>
              <a:t>Branch</a:t>
            </a:r>
            <a:r>
              <a:rPr lang="da-DK" dirty="0" smtClean="0"/>
              <a:t> Edition. $1.800,- Bruges til </a:t>
            </a:r>
            <a:r>
              <a:rPr lang="da-DK" dirty="0" err="1" smtClean="0"/>
              <a:t>Hub</a:t>
            </a:r>
            <a:r>
              <a:rPr lang="da-DK" dirty="0" smtClean="0"/>
              <a:t> and </a:t>
            </a:r>
            <a:r>
              <a:rPr lang="da-DK" dirty="0" err="1" smtClean="0"/>
              <a:t>Spoke</a:t>
            </a:r>
            <a:r>
              <a:rPr lang="da-DK" dirty="0" smtClean="0"/>
              <a:t> løsninger internt i et firma.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Enterprise Edition. $34.999,- Kan klare masser af CPU’er, </a:t>
            </a:r>
            <a:r>
              <a:rPr lang="da-DK" dirty="0" err="1" smtClean="0"/>
              <a:t>MessageBox’e</a:t>
            </a:r>
            <a:r>
              <a:rPr lang="da-DK" dirty="0" smtClean="0"/>
              <a:t> og BizTalk Servere i en 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/>
              <a:t>Hvorfor vælge Logica?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295400"/>
            <a:ext cx="8177212" cy="5562600"/>
          </a:xfrm>
        </p:spPr>
        <p:txBody>
          <a:bodyPr/>
          <a:lstStyle/>
          <a:p>
            <a:r>
              <a:rPr lang="da-DK" sz="1600" dirty="0" smtClean="0"/>
              <a:t>Logica har 7 BizTalk 2006 certificerede folk (vi er dem i DK der har flest) - vi har altså mange der ved noget om den nyeste version.</a:t>
            </a:r>
          </a:p>
          <a:p>
            <a:r>
              <a:rPr lang="da-DK" sz="1600" dirty="0" smtClean="0"/>
              <a:t>Logica har Danmarks eneste MVP i BizTalk - en ærestitel baseret på stor viden om emnet og vilje til at hjælpe.</a:t>
            </a:r>
          </a:p>
          <a:p>
            <a:r>
              <a:rPr lang="da-DK" sz="1600" dirty="0" smtClean="0"/>
              <a:t>Logica har Danmarks Virtual </a:t>
            </a:r>
            <a:r>
              <a:rPr lang="da-DK" sz="1600" dirty="0" err="1" smtClean="0"/>
              <a:t>Technology</a:t>
            </a:r>
            <a:r>
              <a:rPr lang="da-DK" sz="1600" dirty="0" smtClean="0"/>
              <a:t> Specialist (VTS). Udnævnt af Microsoft.</a:t>
            </a:r>
          </a:p>
          <a:p>
            <a:r>
              <a:rPr lang="da-DK" sz="1600" dirty="0" smtClean="0"/>
              <a:t>Logica har en, der fik 1.000 ud af 1.000 point i BizTalk 2006 eksamen - vi har altså "Danmarks 3 bedste" </a:t>
            </a:r>
            <a:r>
              <a:rPr lang="da-DK" sz="1600" dirty="0" smtClean="0">
                <a:sym typeface="Wingdings" pitchFamily="2" charset="2"/>
              </a:rPr>
              <a:t> </a:t>
            </a:r>
            <a:endParaRPr lang="da-DK" sz="1600" dirty="0" smtClean="0"/>
          </a:p>
          <a:p>
            <a:r>
              <a:rPr lang="da-DK" sz="1600" dirty="0" smtClean="0"/>
              <a:t>Logica har 2 BizTalk 2004 certificerede - der samtidig er BizTalk 2006 certificeret, så vi er klædt på til at opgradere 2004 løsninger til 2006.</a:t>
            </a:r>
          </a:p>
          <a:p>
            <a:r>
              <a:rPr lang="da-DK" sz="1600" dirty="0" smtClean="0"/>
              <a:t>Logica har en BizTalk 2000/2002 certificeret (som også er 2004/2006 certificeret) - så vi kan gå ind og sparre om ældre installationer og muligheder med dem.</a:t>
            </a:r>
          </a:p>
          <a:p>
            <a:r>
              <a:rPr lang="da-DK" sz="1600" dirty="0" smtClean="0"/>
              <a:t>Logica har Danmarks eneste med alle tre BizTalk certificeringer - så vi er klædt på til at opgradere alle løsninger til BizTalk 2006 (R2).</a:t>
            </a:r>
          </a:p>
          <a:p>
            <a:r>
              <a:rPr lang="da-DK" sz="1600" dirty="0" smtClean="0"/>
              <a:t>Logica har Danmarks første BizTalk 2006 certificerede og 2 af Danmarks første 3 certificerede – uden forberedelse </a:t>
            </a:r>
            <a:r>
              <a:rPr lang="da-DK" sz="1600" dirty="0" smtClean="0">
                <a:sym typeface="Wingdings" pitchFamily="2" charset="2"/>
              </a:rPr>
              <a:t></a:t>
            </a:r>
            <a:endParaRPr lang="da-DK" sz="1600" dirty="0" smtClean="0"/>
          </a:p>
          <a:p>
            <a:r>
              <a:rPr lang="da-DK" sz="1600" dirty="0" smtClean="0"/>
              <a:t>Logica har deltaget i flere Beta programmer for BizTalk, så vi har ofte adgang til den nyeste version før alle andre.</a:t>
            </a:r>
          </a:p>
          <a:p>
            <a:r>
              <a:rPr lang="da-DK" sz="1600" dirty="0" smtClean="0"/>
              <a:t>Deltager i Microsofts Partner Expert Team inden for integration (to medlemmer?).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8488363" y="6662738"/>
            <a:ext cx="3508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E80F6200-9645-486C-8FF8-462EEB20462E}" type="slidenum">
              <a:rPr lang="en-GB" sz="900"/>
              <a:pPr algn="r"/>
              <a:t>17</a:t>
            </a:fld>
            <a:endParaRPr lang="en-GB" sz="9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960AE4-6478-4D9C-BE47-847EA17E0AB5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5B8B-E1F4-43F6-A04F-60BC927C032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/>
              <a:t>Flere oplysninger om BizTalk</a:t>
            </a:r>
            <a:endParaRPr lang="da-DK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260350" y="1295400"/>
            <a:ext cx="8578850" cy="5562600"/>
          </a:xfrm>
        </p:spPr>
        <p:txBody>
          <a:bodyPr/>
          <a:lstStyle/>
          <a:p>
            <a:r>
              <a:rPr lang="da-DK" sz="1600" dirty="0" smtClean="0"/>
              <a:t>Officielt BizTalk site: </a:t>
            </a:r>
            <a:r>
              <a:rPr lang="da-DK" sz="1600" dirty="0" smtClean="0">
                <a:hlinkClick r:id="rId2"/>
              </a:rPr>
              <a:t>http://www.microsoft.com/biztalk</a:t>
            </a:r>
            <a:endParaRPr lang="da-DK" sz="1600" dirty="0" smtClean="0"/>
          </a:p>
          <a:p>
            <a:r>
              <a:rPr lang="da-DK" sz="1600" dirty="0" smtClean="0"/>
              <a:t>BizTalk fora: </a:t>
            </a:r>
            <a:r>
              <a:rPr lang="da-DK" sz="1600" dirty="0" smtClean="0">
                <a:hlinkClick r:id="rId3"/>
              </a:rPr>
              <a:t>http://</a:t>
            </a:r>
            <a:r>
              <a:rPr lang="da-DK" sz="1600" dirty="0" smtClean="0">
                <a:hlinkClick r:id="rId3"/>
              </a:rPr>
              <a:t>forums.microsoft.com/MSDN/default.aspx?ForumGroupID=398&amp;SiteID=1</a:t>
            </a:r>
            <a:endParaRPr lang="da-DK" sz="1600" dirty="0" smtClean="0"/>
          </a:p>
          <a:p>
            <a:r>
              <a:rPr lang="da-DK" sz="1600" dirty="0" smtClean="0"/>
              <a:t>120 dages </a:t>
            </a:r>
            <a:r>
              <a:rPr lang="da-DK" sz="1600" dirty="0" err="1" smtClean="0"/>
              <a:t>trial</a:t>
            </a:r>
            <a:r>
              <a:rPr lang="da-DK" sz="1600" dirty="0" smtClean="0"/>
              <a:t> version: </a:t>
            </a:r>
            <a:r>
              <a:rPr lang="da-DK" sz="1600" dirty="0" smtClean="0">
                <a:hlinkClick r:id="rId4"/>
              </a:rPr>
              <a:t>http://</a:t>
            </a:r>
            <a:r>
              <a:rPr lang="da-DK" sz="1600" dirty="0" smtClean="0">
                <a:hlinkClick r:id="rId4"/>
              </a:rPr>
              <a:t>www.microsoft.com/biztalk/en/us/try-it.aspx</a:t>
            </a:r>
            <a:endParaRPr lang="da-DK" sz="1600" dirty="0" smtClean="0"/>
          </a:p>
          <a:p>
            <a:endParaRPr lang="da-DK" sz="1600" dirty="0" smtClean="0"/>
          </a:p>
          <a:p>
            <a:endParaRPr lang="da-DK" sz="1600" dirty="0" smtClean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8488363" y="6662738"/>
            <a:ext cx="3508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E80F6200-9645-486C-8FF8-462EEB20462E}" type="slidenum">
              <a:rPr lang="en-GB" sz="900"/>
              <a:pPr algn="r"/>
              <a:t>18</a:t>
            </a:fld>
            <a:endParaRPr lang="en-GB" sz="9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960AE4-6478-4D9C-BE47-847EA17E0AB5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5B8B-E1F4-43F6-A04F-60BC927C032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032750" cy="711200"/>
          </a:xfrm>
        </p:spPr>
        <p:txBody>
          <a:bodyPr/>
          <a:lstStyle/>
          <a:p>
            <a:r>
              <a:rPr lang="da-DK" dirty="0" smtClean="0"/>
              <a:t>Microsoft </a:t>
            </a:r>
            <a:r>
              <a:rPr lang="da-DK" dirty="0"/>
              <a:t>platformen</a:t>
            </a:r>
          </a:p>
        </p:txBody>
      </p:sp>
      <p:pic>
        <p:nvPicPr>
          <p:cNvPr id="147459" name="Picture 3" descr="client-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950" y="1252538"/>
            <a:ext cx="5611813" cy="2005012"/>
          </a:xfrm>
          <a:prstGeom prst="rect">
            <a:avLst/>
          </a:prstGeom>
          <a:noFill/>
        </p:spPr>
      </p:pic>
      <p:pic>
        <p:nvPicPr>
          <p:cNvPr id="147460" name="Picture 4" descr="VS box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88" y="1285875"/>
            <a:ext cx="12874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server-app-plat-sha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6826250" cy="5194300"/>
          </a:xfrm>
          <a:prstGeom prst="rect">
            <a:avLst/>
          </a:prstGeom>
          <a:noFill/>
        </p:spPr>
      </p:pic>
      <p:pic>
        <p:nvPicPr>
          <p:cNvPr id="147462" name="Picture 6" descr="Windows Vista Logo Horizontal B"/>
          <p:cNvPicPr>
            <a:picLocks noChangeAspect="1" noChangeArrowheads="1"/>
          </p:cNvPicPr>
          <p:nvPr/>
        </p:nvPicPr>
        <p:blipFill>
          <a:blip r:embed="rId6"/>
          <a:srcRect r="27415"/>
          <a:stretch>
            <a:fillRect/>
          </a:stretch>
        </p:blipFill>
        <p:spPr bwMode="auto">
          <a:xfrm>
            <a:off x="3263900" y="2355850"/>
            <a:ext cx="2703513" cy="684213"/>
          </a:xfrm>
          <a:prstGeom prst="rect">
            <a:avLst/>
          </a:prstGeom>
          <a:noFill/>
        </p:spPr>
      </p:pic>
      <p:pic>
        <p:nvPicPr>
          <p:cNvPr id="147463" name="Picture 7" descr="Office logo 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1400" y="1565275"/>
            <a:ext cx="1881188" cy="630238"/>
          </a:xfrm>
          <a:prstGeom prst="rect">
            <a:avLst/>
          </a:prstGeom>
          <a:noFill/>
        </p:spPr>
      </p:pic>
      <p:pic>
        <p:nvPicPr>
          <p:cNvPr id="147464" name="Picture 8" descr="SQL Server 2005"/>
          <p:cNvPicPr>
            <a:picLocks noChangeAspect="1" noChangeArrowheads="1"/>
          </p:cNvPicPr>
          <p:nvPr/>
        </p:nvPicPr>
        <p:blipFill>
          <a:blip r:embed="rId8"/>
          <a:srcRect r="23782"/>
          <a:stretch>
            <a:fillRect/>
          </a:stretch>
        </p:blipFill>
        <p:spPr bwMode="auto">
          <a:xfrm>
            <a:off x="4910138" y="4448175"/>
            <a:ext cx="1849437" cy="458788"/>
          </a:xfrm>
          <a:prstGeom prst="rect">
            <a:avLst/>
          </a:prstGeom>
          <a:noFill/>
        </p:spPr>
      </p:pic>
      <p:pic>
        <p:nvPicPr>
          <p:cNvPr id="147465" name="Picture 9" descr="BizTalk server 2006 logo black"/>
          <p:cNvPicPr>
            <a:picLocks noChangeAspect="1" noChangeArrowheads="1"/>
          </p:cNvPicPr>
          <p:nvPr/>
        </p:nvPicPr>
        <p:blipFill>
          <a:blip r:embed="rId9"/>
          <a:srcRect r="20480"/>
          <a:stretch>
            <a:fillRect/>
          </a:stretch>
        </p:blipFill>
        <p:spPr bwMode="auto">
          <a:xfrm>
            <a:off x="1852613" y="4448175"/>
            <a:ext cx="2360612" cy="403225"/>
          </a:xfrm>
          <a:prstGeom prst="rect">
            <a:avLst/>
          </a:prstGeom>
          <a:noFill/>
        </p:spPr>
      </p:pic>
      <p:pic>
        <p:nvPicPr>
          <p:cNvPr id="147466" name="Picture 10" descr="SharePoint Portal Server 2003"/>
          <p:cNvPicPr>
            <a:picLocks noChangeAspect="1" noChangeArrowheads="1"/>
          </p:cNvPicPr>
          <p:nvPr/>
        </p:nvPicPr>
        <p:blipFill>
          <a:blip r:embed="rId10"/>
          <a:srcRect r="20291"/>
          <a:stretch>
            <a:fillRect/>
          </a:stretch>
        </p:blipFill>
        <p:spPr bwMode="auto">
          <a:xfrm>
            <a:off x="3182938" y="3459163"/>
            <a:ext cx="2417762" cy="731837"/>
          </a:xfrm>
          <a:prstGeom prst="rect">
            <a:avLst/>
          </a:prstGeom>
          <a:noFill/>
        </p:spPr>
      </p:pic>
      <p:pic>
        <p:nvPicPr>
          <p:cNvPr id="147467" name="Picture 11" descr="Visual Studio 2005 logo h"/>
          <p:cNvPicPr>
            <a:picLocks noChangeAspect="1" noChangeArrowheads="1"/>
          </p:cNvPicPr>
          <p:nvPr/>
        </p:nvPicPr>
        <p:blipFill>
          <a:blip r:embed="rId11"/>
          <a:srcRect b="16588"/>
          <a:stretch>
            <a:fillRect/>
          </a:stretch>
        </p:blipFill>
        <p:spPr bwMode="auto">
          <a:xfrm>
            <a:off x="7727950" y="2395538"/>
            <a:ext cx="485775" cy="2928937"/>
          </a:xfrm>
          <a:prstGeom prst="rect">
            <a:avLst/>
          </a:prstGeom>
          <a:noFill/>
        </p:spPr>
      </p:pic>
      <p:pic>
        <p:nvPicPr>
          <p:cNvPr id="147468" name="Picture 12" descr="System Center logo 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9950" y="2517775"/>
            <a:ext cx="615950" cy="2593975"/>
          </a:xfrm>
          <a:prstGeom prst="rect">
            <a:avLst/>
          </a:prstGeom>
          <a:noFill/>
        </p:spPr>
      </p:pic>
      <p:pic>
        <p:nvPicPr>
          <p:cNvPr id="147469" name="Picture 13" descr="Windows Server (Generic) h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81263" y="5257800"/>
            <a:ext cx="3881437" cy="488950"/>
          </a:xfrm>
          <a:prstGeom prst="rect">
            <a:avLst/>
          </a:prstGeom>
          <a:noFill/>
        </p:spPr>
      </p:pic>
      <p:pic>
        <p:nvPicPr>
          <p:cNvPr id="147470" name="Picture 14" descr="windows-server-syste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92313" y="5957888"/>
            <a:ext cx="3709987" cy="363537"/>
          </a:xfrm>
          <a:prstGeom prst="rect">
            <a:avLst/>
          </a:prstGeom>
          <a:noFill/>
        </p:spPr>
      </p:pic>
      <p:pic>
        <p:nvPicPr>
          <p:cNvPr id="147471" name="Picture 15" descr="MS Dynamics logo 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08525" y="1484313"/>
            <a:ext cx="2314575" cy="735012"/>
          </a:xfrm>
          <a:prstGeom prst="rect">
            <a:avLst/>
          </a:prstGeom>
          <a:noFill/>
        </p:spPr>
      </p:pic>
      <p:sp>
        <p:nvSpPr>
          <p:cNvPr id="16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BD4EAD-8F6F-4A52-B199-072AD6473599}" type="datetime3">
              <a:rPr lang="da-DK" smtClean="0"/>
              <a:t>29.10.2008</a:t>
            </a:fld>
            <a:endParaRPr lang="da-D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C6E8-CF64-4326-B617-8A5984ADEE8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1E7CD7-0F2E-4ED8-97B1-3C0801541EA8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8" y="1395413"/>
            <a:ext cx="8353425" cy="47450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a-DK" dirty="0" smtClean="0"/>
              <a:t>Præsentation af mig selv</a:t>
            </a:r>
            <a:endParaRPr lang="da-DK" dirty="0" smtClean="0"/>
          </a:p>
          <a:p>
            <a:pPr>
              <a:spcBef>
                <a:spcPts val="600"/>
              </a:spcBef>
            </a:pPr>
            <a:r>
              <a:rPr lang="da-DK" dirty="0" smtClean="0"/>
              <a:t>Præsentation af Logica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Præsentation af BizTalk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01D66D-2E7F-48A1-AE64-A6DB9F7B2CDA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>
          <a:xfrm>
            <a:off x="304800" y="765175"/>
            <a:ext cx="8353425" cy="360363"/>
          </a:xfrm>
        </p:spPr>
        <p:txBody>
          <a:bodyPr/>
          <a:lstStyle/>
          <a:p>
            <a:r>
              <a:rPr lang="da-DK" dirty="0" smtClean="0"/>
              <a:t>Spørgsmål?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16550" y="1517650"/>
            <a:ext cx="3511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smtClean="0"/>
              <a:t>Kontaktoplysninger:</a:t>
            </a:r>
          </a:p>
          <a:p>
            <a:endParaRPr lang="da-DK" dirty="0" smtClean="0"/>
          </a:p>
          <a:p>
            <a:r>
              <a:rPr lang="da-DK" b="1" dirty="0" smtClean="0"/>
              <a:t>BizTalk</a:t>
            </a:r>
            <a:r>
              <a:rPr lang="da-DK" b="1" dirty="0" smtClean="0"/>
              <a:t>:</a:t>
            </a:r>
          </a:p>
          <a:p>
            <a:r>
              <a:rPr lang="da-DK" dirty="0" smtClean="0"/>
              <a:t>Jan Eliasen</a:t>
            </a:r>
          </a:p>
          <a:p>
            <a:r>
              <a:rPr lang="da-DK" dirty="0" err="1" smtClean="0">
                <a:hlinkClick r:id="rId3"/>
              </a:rPr>
              <a:t>jan.eliasen@logica.com</a:t>
            </a:r>
            <a:endParaRPr lang="da-DK" dirty="0" smtClean="0"/>
          </a:p>
          <a:p>
            <a:r>
              <a:rPr lang="da-DK" dirty="0" smtClean="0"/>
              <a:t>+45 25 18 87 23</a:t>
            </a:r>
            <a:endParaRPr lang="en-GB" dirty="0"/>
          </a:p>
        </p:txBody>
      </p:sp>
      <p:pic>
        <p:nvPicPr>
          <p:cNvPr id="10" name="Picture 9" descr="Image00003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4" y="1727708"/>
            <a:ext cx="4319626" cy="427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39A112-4C87-439A-B2FC-1E079B0E1B90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Jan </a:t>
            </a:r>
            <a:r>
              <a:rPr lang="da-DK" dirty="0" smtClean="0"/>
              <a:t>Eliasen (</a:t>
            </a:r>
            <a:r>
              <a:rPr lang="da-DK" dirty="0" err="1" smtClean="0"/>
              <a:t>jan@eliasen.dk</a:t>
            </a:r>
            <a:r>
              <a:rPr lang="da-DK" dirty="0" smtClean="0"/>
              <a:t>)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Datalog i 2003 fra Aalborg universitet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Har arbejdet med BizTalk Server lige siden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Var den første i Danmark til at bestå eksamen i BizTalk 2006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Har taget alle tre eksisterende BizTalk eksamener som den eneste i Danmark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Var MVP fra juli 2004 til juli 2005 og er netop blevet det igen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Eneste MVP i BizTalk Server i Danmark - 45 i verden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Tidligere (og kommende) medlem af Microsoft Partner Expert Team i </a:t>
            </a:r>
            <a:r>
              <a:rPr lang="da-DK" dirty="0" smtClean="0"/>
              <a:t>integration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smtClean="0"/>
              <a:t>Har </a:t>
            </a:r>
            <a:r>
              <a:rPr lang="da-DK" dirty="0" err="1" smtClean="0"/>
              <a:t>eliasen.dk</a:t>
            </a:r>
            <a:r>
              <a:rPr lang="da-DK" dirty="0" smtClean="0"/>
              <a:t>, </a:t>
            </a:r>
            <a:r>
              <a:rPr lang="da-DK" dirty="0" err="1" smtClean="0"/>
              <a:t>blog.eliasen.dk</a:t>
            </a:r>
            <a:r>
              <a:rPr lang="da-DK" dirty="0" smtClean="0"/>
              <a:t>, </a:t>
            </a:r>
            <a:r>
              <a:rPr lang="da-DK" dirty="0" err="1" smtClean="0"/>
              <a:t>andreas-og-emil.eliasen.dk</a:t>
            </a:r>
            <a:r>
              <a:rPr lang="da-DK" dirty="0" smtClean="0"/>
              <a:t> og </a:t>
            </a:r>
            <a:r>
              <a:rPr lang="da-DK" dirty="0" err="1" smtClean="0"/>
              <a:t>biztalk.eliasen.dk</a:t>
            </a:r>
            <a:endParaRPr lang="da-DK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a-DK" dirty="0" err="1" smtClean="0"/>
              <a:t>TargIT</a:t>
            </a:r>
            <a:r>
              <a:rPr lang="da-DK" dirty="0" smtClean="0"/>
              <a:t>, </a:t>
            </a:r>
            <a:r>
              <a:rPr lang="da-DK" dirty="0" err="1" smtClean="0"/>
              <a:t>SiteCore</a:t>
            </a:r>
            <a:r>
              <a:rPr lang="da-DK" dirty="0" smtClean="0"/>
              <a:t> og </a:t>
            </a:r>
            <a:r>
              <a:rPr lang="da-DK" dirty="0" err="1" smtClean="0"/>
              <a:t>timeXtender</a:t>
            </a:r>
            <a:endParaRPr lang="da-DK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a-DK" dirty="0" smtClean="0"/>
          </a:p>
        </p:txBody>
      </p:sp>
      <p:pic>
        <p:nvPicPr>
          <p:cNvPr id="1026" name="Picture 2" descr="D:\Data\My Pictures\im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1250950"/>
            <a:ext cx="1095375" cy="1714500"/>
          </a:xfrm>
          <a:prstGeom prst="rect">
            <a:avLst/>
          </a:prstGeom>
          <a:noFill/>
        </p:spPr>
      </p:pic>
      <p:pic>
        <p:nvPicPr>
          <p:cNvPr id="1027" name="Picture 3" descr="D:\Data\My Pictures\MCP(all)\MCP(rgb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0" y="1339850"/>
            <a:ext cx="1524000" cy="762000"/>
          </a:xfrm>
          <a:prstGeom prst="rect">
            <a:avLst/>
          </a:prstGeom>
          <a:noFill/>
        </p:spPr>
      </p:pic>
      <p:pic>
        <p:nvPicPr>
          <p:cNvPr id="1028" name="Picture 4" descr="D:\Data\My Pictures\MCTS(all)_517_511\MCTS(rgb)_517_5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5651500"/>
            <a:ext cx="239077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B0A161-DC5B-4881-93CB-BFCC3D07006D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Præsentation af Logica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8" y="1395413"/>
            <a:ext cx="8353425" cy="47450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a-DK" dirty="0" smtClean="0"/>
              <a:t>Verdensomspændende – knap 40 lande og 39.000 medarbejdere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Kan levere alt inden for it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Microsoft Guld partner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Logica Danmark (Tidligere WM-data) har 750 medarbejdere og er Danmarks største Microsoft hus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Logica Aalborg har ca. 30 medarbejdere, heraf 1 (snart 2 </a:t>
            </a:r>
            <a:r>
              <a:rPr lang="da-DK" dirty="0" smtClean="0">
                <a:sym typeface="Wingdings" pitchFamily="2" charset="2"/>
              </a:rPr>
              <a:t>) på Microsoft platformen</a:t>
            </a:r>
          </a:p>
          <a:p>
            <a:pPr>
              <a:spcBef>
                <a:spcPts val="600"/>
              </a:spcBef>
            </a:pPr>
            <a:r>
              <a:rPr lang="da-DK" dirty="0" smtClean="0">
                <a:sym typeface="Wingdings" pitchFamily="2" charset="2"/>
              </a:rPr>
              <a:t>Logica Danmark har Microsoft folk i Herning, Kolding, Ballerup, Århus og Aalborg. Herning og Kolding er Dynamics afdelinger</a:t>
            </a:r>
          </a:p>
          <a:p>
            <a:pPr>
              <a:spcBef>
                <a:spcPts val="600"/>
              </a:spcBef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461EE6-9BA3-43F1-8110-B20065D0FE52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 præsentation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8" y="1395413"/>
            <a:ext cx="8353425" cy="47450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a-DK" dirty="0" smtClean="0"/>
              <a:t>BizTalks </a:t>
            </a:r>
            <a:r>
              <a:rPr lang="da-DK" dirty="0" smtClean="0"/>
              <a:t>opgaver</a:t>
            </a:r>
            <a:endParaRPr lang="da-DK" sz="1800" dirty="0" smtClean="0"/>
          </a:p>
          <a:p>
            <a:pPr>
              <a:spcBef>
                <a:spcPts val="600"/>
              </a:spcBef>
            </a:pPr>
            <a:r>
              <a:rPr lang="da-DK" dirty="0" smtClean="0"/>
              <a:t>BizTalks arkitektur</a:t>
            </a:r>
          </a:p>
          <a:p>
            <a:pPr>
              <a:spcBef>
                <a:spcPts val="600"/>
              </a:spcBef>
            </a:pPr>
            <a:r>
              <a:rPr lang="da-DK" dirty="0" err="1" smtClean="0"/>
              <a:t>Oppetid</a:t>
            </a:r>
            <a:r>
              <a:rPr lang="da-DK" dirty="0" smtClean="0"/>
              <a:t>, Standarder og </a:t>
            </a:r>
            <a:r>
              <a:rPr lang="da-DK" dirty="0" err="1" smtClean="0"/>
              <a:t>Durability</a:t>
            </a:r>
            <a:endParaRPr lang="da-DK" dirty="0" smtClean="0"/>
          </a:p>
          <a:p>
            <a:r>
              <a:rPr lang="da-DK" dirty="0" smtClean="0"/>
              <a:t>Fejlhåndtering </a:t>
            </a:r>
            <a:r>
              <a:rPr lang="da-DK" dirty="0" smtClean="0"/>
              <a:t>og monitorering </a:t>
            </a:r>
          </a:p>
          <a:p>
            <a:r>
              <a:rPr lang="da-DK" dirty="0" smtClean="0"/>
              <a:t>EDI med BizTalk </a:t>
            </a:r>
          </a:p>
          <a:p>
            <a:r>
              <a:rPr lang="da-DK" dirty="0" smtClean="0"/>
              <a:t>BAM – hvad er det? </a:t>
            </a:r>
          </a:p>
          <a:p>
            <a:pPr>
              <a:spcBef>
                <a:spcPts val="600"/>
              </a:spcBef>
            </a:pPr>
            <a:r>
              <a:rPr lang="da-DK" dirty="0" smtClean="0"/>
              <a:t>Priser</a:t>
            </a:r>
          </a:p>
          <a:p>
            <a:pPr>
              <a:spcBef>
                <a:spcPts val="600"/>
              </a:spcBef>
            </a:pPr>
            <a:r>
              <a:rPr lang="da-DK" dirty="0" err="1" smtClean="0"/>
              <a:t>Logicas</a:t>
            </a:r>
            <a:r>
              <a:rPr lang="da-DK" dirty="0" smtClean="0"/>
              <a:t> kompetencer</a:t>
            </a:r>
          </a:p>
          <a:p>
            <a:r>
              <a:rPr lang="da-DK" dirty="0" smtClean="0"/>
              <a:t>Hvor </a:t>
            </a:r>
            <a:r>
              <a:rPr lang="da-DK" dirty="0" smtClean="0"/>
              <a:t>finder du mere information? </a:t>
            </a:r>
          </a:p>
          <a:p>
            <a:r>
              <a:rPr lang="da-DK" dirty="0" smtClean="0"/>
              <a:t>BizTalk i perspektiv til Microsoft platformen </a:t>
            </a:r>
          </a:p>
          <a:p>
            <a:endParaRPr lang="da-DK" dirty="0" smtClean="0"/>
          </a:p>
          <a:p>
            <a:r>
              <a:rPr lang="da-DK" dirty="0" smtClean="0"/>
              <a:t>Udviklerdemo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EE7E1A-F0B0-4B99-9214-9A695ECABC49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>
          <a:xfrm>
            <a:off x="304800" y="765175"/>
            <a:ext cx="8353425" cy="360363"/>
          </a:xfrm>
        </p:spPr>
        <p:txBody>
          <a:bodyPr/>
          <a:lstStyle/>
          <a:p>
            <a:r>
              <a:rPr lang="da-DK" dirty="0" smtClean="0"/>
              <a:t>BizTalks opgaver (1/3): Enterprise Application Integration (EAI)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438150" y="3962400"/>
            <a:ext cx="8353425" cy="201612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a-DK" dirty="0" smtClean="0"/>
              <a:t>½(n^2 - n)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Udskiftning af 1 system medfører ændringer i n-1 systemer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Ændring af snitflade ved 1 system skal kendes af n-1 systemer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Nyt system der ikke understøtter valgt protokol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Faglig viden skal vedligeholdes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643174" y="2222504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071802" y="2936884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</a:t>
            </a:r>
            <a:r>
              <a:rPr kumimoji="0" lang="da-DK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83100" y="2940064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29190" y="2222504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</a:t>
            </a: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86182" y="1651000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err="1" smtClean="0">
                <a:solidFill>
                  <a:schemeClr val="tx1"/>
                </a:solidFill>
              </a:rPr>
              <a:t>App</a:t>
            </a:r>
            <a:r>
              <a:rPr lang="da-DK" dirty="0" smtClean="0">
                <a:solidFill>
                  <a:schemeClr val="tx1"/>
                </a:solidFill>
              </a:rPr>
              <a:t> A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>
            <a:stCxn id="7" idx="3"/>
            <a:endCxn id="10" idx="1"/>
          </p:cNvCxnSpPr>
          <p:nvPr/>
        </p:nvCxnSpPr>
        <p:spPr bwMode="auto">
          <a:xfrm>
            <a:off x="3500430" y="2436818"/>
            <a:ext cx="142876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7" idx="3"/>
            <a:endCxn id="8" idx="0"/>
          </p:cNvCxnSpPr>
          <p:nvPr/>
        </p:nvCxnSpPr>
        <p:spPr bwMode="auto">
          <a:xfrm>
            <a:off x="3500430" y="2436818"/>
            <a:ext cx="1588" cy="500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/>
          <p:cNvCxnSpPr>
            <a:stCxn id="7" idx="3"/>
            <a:endCxn id="9" idx="0"/>
          </p:cNvCxnSpPr>
          <p:nvPr/>
        </p:nvCxnSpPr>
        <p:spPr bwMode="auto">
          <a:xfrm>
            <a:off x="3500430" y="2436818"/>
            <a:ext cx="1411298" cy="5032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/>
          <p:cNvCxnSpPr>
            <a:stCxn id="7" idx="3"/>
            <a:endCxn id="11" idx="2"/>
          </p:cNvCxnSpPr>
          <p:nvPr/>
        </p:nvCxnSpPr>
        <p:spPr bwMode="auto">
          <a:xfrm flipV="1">
            <a:off x="3500430" y="2079628"/>
            <a:ext cx="714380" cy="3571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1" idx="2"/>
            <a:endCxn id="8" idx="0"/>
          </p:cNvCxnSpPr>
          <p:nvPr/>
        </p:nvCxnSpPr>
        <p:spPr bwMode="auto">
          <a:xfrm rot="5400000">
            <a:off x="3428992" y="2151066"/>
            <a:ext cx="857256" cy="7143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>
            <a:stCxn id="11" idx="2"/>
            <a:endCxn id="9" idx="0"/>
          </p:cNvCxnSpPr>
          <p:nvPr/>
        </p:nvCxnSpPr>
        <p:spPr bwMode="auto">
          <a:xfrm rot="16200000" flipH="1">
            <a:off x="4133051" y="2161387"/>
            <a:ext cx="860436" cy="6969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1" idx="2"/>
            <a:endCxn id="10" idx="1"/>
          </p:cNvCxnSpPr>
          <p:nvPr/>
        </p:nvCxnSpPr>
        <p:spPr bwMode="auto">
          <a:xfrm rot="16200000" flipH="1">
            <a:off x="4393405" y="1901033"/>
            <a:ext cx="357190" cy="7143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0" idx="1"/>
            <a:endCxn id="8" idx="0"/>
          </p:cNvCxnSpPr>
          <p:nvPr/>
        </p:nvCxnSpPr>
        <p:spPr bwMode="auto">
          <a:xfrm rot="10800000" flipV="1">
            <a:off x="3500430" y="2436818"/>
            <a:ext cx="1428760" cy="5000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>
            <a:stCxn id="10" idx="1"/>
            <a:endCxn id="9" idx="0"/>
          </p:cNvCxnSpPr>
          <p:nvPr/>
        </p:nvCxnSpPr>
        <p:spPr bwMode="auto">
          <a:xfrm rot="10800000" flipV="1">
            <a:off x="4911728" y="2436818"/>
            <a:ext cx="17462" cy="5032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8" idx="0"/>
            <a:endCxn id="9" idx="0"/>
          </p:cNvCxnSpPr>
          <p:nvPr/>
        </p:nvCxnSpPr>
        <p:spPr bwMode="auto">
          <a:xfrm rot="16200000" flipH="1">
            <a:off x="4204489" y="2232825"/>
            <a:ext cx="3180" cy="1411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133072A-D958-460E-B3C2-4E390D9E939E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BizTalks opgaver (2/3): Business to Business (B2B)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95288" y="4851400"/>
            <a:ext cx="8353425" cy="124142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a-DK" dirty="0" smtClean="0"/>
              <a:t>Ensretning af dataformater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Sikkerhed</a:t>
            </a:r>
          </a:p>
          <a:p>
            <a:pPr>
              <a:spcAft>
                <a:spcPts val="300"/>
              </a:spcAft>
            </a:pPr>
            <a:r>
              <a:rPr lang="da-DK" dirty="0" smtClean="0"/>
              <a:t>Understøttelse af mange forskellige protokoller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14494" y="18002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K1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92394" y="18002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K2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70294" y="18002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K3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48194" y="18002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K4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26094" y="18002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K5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70294" y="2644772"/>
            <a:ext cx="889000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BizTalk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425694" y="344487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Lev 1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03794" y="340042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Lev 2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8" idx="2"/>
            <a:endCxn id="13" idx="0"/>
          </p:cNvCxnSpPr>
          <p:nvPr/>
        </p:nvCxnSpPr>
        <p:spPr bwMode="auto">
          <a:xfrm rot="16200000" flipH="1">
            <a:off x="2920997" y="1450975"/>
            <a:ext cx="415922" cy="19716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2"/>
            <a:endCxn id="13" idx="0"/>
          </p:cNvCxnSpPr>
          <p:nvPr/>
        </p:nvCxnSpPr>
        <p:spPr bwMode="auto">
          <a:xfrm rot="16200000" flipH="1">
            <a:off x="3409947" y="1939925"/>
            <a:ext cx="415922" cy="9937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3" idx="0"/>
          </p:cNvCxnSpPr>
          <p:nvPr/>
        </p:nvCxnSpPr>
        <p:spPr bwMode="auto">
          <a:xfrm rot="16200000" flipH="1">
            <a:off x="3898897" y="2428875"/>
            <a:ext cx="415922" cy="158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1" idx="2"/>
            <a:endCxn id="13" idx="0"/>
          </p:cNvCxnSpPr>
          <p:nvPr/>
        </p:nvCxnSpPr>
        <p:spPr bwMode="auto">
          <a:xfrm rot="5400000">
            <a:off x="4387847" y="1955797"/>
            <a:ext cx="415922" cy="9620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2" idx="2"/>
            <a:endCxn id="13" idx="0"/>
          </p:cNvCxnSpPr>
          <p:nvPr/>
        </p:nvCxnSpPr>
        <p:spPr bwMode="auto">
          <a:xfrm rot="5400000">
            <a:off x="4876797" y="1466847"/>
            <a:ext cx="415922" cy="19399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 bwMode="auto">
          <a:xfrm>
            <a:off x="3683000" y="3444872"/>
            <a:ext cx="857256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72000" rIns="90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r>
              <a:rPr lang="da-DK" dirty="0" smtClean="0">
                <a:solidFill>
                  <a:schemeClr val="tx1"/>
                </a:solidFill>
              </a:rPr>
              <a:t>ERP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>
            <a:endCxn id="14" idx="0"/>
          </p:cNvCxnSpPr>
          <p:nvPr/>
        </p:nvCxnSpPr>
        <p:spPr bwMode="auto">
          <a:xfrm rot="10800000" flipV="1">
            <a:off x="2854322" y="3073400"/>
            <a:ext cx="1273178" cy="3714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27" idx="0"/>
          </p:cNvCxnSpPr>
          <p:nvPr/>
        </p:nvCxnSpPr>
        <p:spPr bwMode="auto">
          <a:xfrm rot="5400000">
            <a:off x="3927475" y="3257553"/>
            <a:ext cx="371472" cy="31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D44B-E828-4C2C-B055-8C7AF3B71210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8EC3125-9737-495D-8ACA-421DD84818AF}" type="datetime3">
              <a:rPr lang="da-DK" smtClean="0"/>
              <a:t>29.10.2008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  <p:sp>
        <p:nvSpPr>
          <p:cNvPr id="113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BizTalks opgaver (3/3): </a:t>
            </a:r>
            <a:r>
              <a:rPr lang="en-US" dirty="0" smtClean="0"/>
              <a:t>Business Process Management </a:t>
            </a:r>
            <a:r>
              <a:rPr lang="da-DK" dirty="0" smtClean="0"/>
              <a:t>(BPM)</a:t>
            </a:r>
            <a:endParaRPr lang="en-GB" dirty="0"/>
          </a:p>
        </p:txBody>
      </p:sp>
      <p:sp>
        <p:nvSpPr>
          <p:cNvPr id="113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617538" y="1473200"/>
            <a:ext cx="7110412" cy="4608512"/>
          </a:xfrm>
        </p:spPr>
        <p:txBody>
          <a:bodyPr/>
          <a:lstStyle/>
          <a:p>
            <a:r>
              <a:rPr lang="da-DK" dirty="0" smtClean="0"/>
              <a:t>Sagsgange der involverer udskrifter</a:t>
            </a:r>
          </a:p>
          <a:p>
            <a:r>
              <a:rPr lang="da-DK" dirty="0" smtClean="0"/>
              <a:t>Sagsgange, hvor der indtastes data flere steder</a:t>
            </a:r>
          </a:p>
          <a:p>
            <a:r>
              <a:rPr lang="da-DK" dirty="0" smtClean="0"/>
              <a:t>Trivielle sagsgange, som er langsomme at udføre</a:t>
            </a:r>
          </a:p>
          <a:p>
            <a:r>
              <a:rPr lang="da-DK" dirty="0" smtClean="0"/>
              <a:t>Sagsgange, hvor reglerne for sagsgangen kan beskrives udførligt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3700" y="1339850"/>
            <a:ext cx="8396288" cy="5159375"/>
            <a:chOff x="86" y="1016"/>
            <a:chExt cx="5591" cy="3250"/>
          </a:xfrm>
        </p:grpSpPr>
        <p:pic>
          <p:nvPicPr>
            <p:cNvPr id="7187" name="Picture 3" descr="cooltools-sha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" y="1622"/>
              <a:ext cx="1313" cy="19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88" name="Picture 4" descr="cooltools-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" y="1754"/>
              <a:ext cx="1008" cy="3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89" name="Picture 5" descr="cooltools-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" y="2180"/>
              <a:ext cx="856" cy="5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90" name="Picture 6" descr="cooltools-sha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2" y="1016"/>
              <a:ext cx="1313" cy="19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91" name="Picture 7" descr="cooltools-sha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64" y="1622"/>
              <a:ext cx="1313" cy="19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92" name="Picture 8" descr="cooltools-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24" y="1746"/>
              <a:ext cx="996" cy="9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93" name="Picture 9" descr="cooltools-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3" y="1160"/>
              <a:ext cx="988" cy="48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89" y="1973"/>
              <a:ext cx="460" cy="688"/>
              <a:chOff x="2979" y="605"/>
              <a:chExt cx="1078" cy="1612"/>
            </a:xfrm>
          </p:grpSpPr>
          <p:cxnSp>
            <p:nvCxnSpPr>
              <p:cNvPr id="7222" name="AutoShape 11"/>
              <p:cNvCxnSpPr>
                <a:cxnSpLocks noChangeShapeType="1"/>
              </p:cNvCxnSpPr>
              <p:nvPr/>
            </p:nvCxnSpPr>
            <p:spPr bwMode="auto">
              <a:xfrm>
                <a:off x="3252" y="1497"/>
                <a:ext cx="0" cy="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7223" name="AutoShape 12"/>
              <p:cNvCxnSpPr>
                <a:cxnSpLocks noChangeShapeType="1"/>
              </p:cNvCxnSpPr>
              <p:nvPr/>
            </p:nvCxnSpPr>
            <p:spPr bwMode="auto">
              <a:xfrm>
                <a:off x="3252" y="1497"/>
                <a:ext cx="0" cy="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7224" name="AutoShape 13"/>
              <p:cNvCxnSpPr>
                <a:cxnSpLocks noChangeShapeType="1"/>
              </p:cNvCxnSpPr>
              <p:nvPr/>
            </p:nvCxnSpPr>
            <p:spPr bwMode="auto">
              <a:xfrm>
                <a:off x="3525" y="852"/>
                <a:ext cx="0" cy="74"/>
              </a:xfrm>
              <a:prstGeom prst="straightConnector1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3248" y="1497"/>
                <a:ext cx="4" cy="31"/>
              </a:xfrm>
              <a:prstGeom prst="straightConnector1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</p:cxn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979" y="605"/>
                <a:ext cx="1078" cy="1612"/>
                <a:chOff x="2979" y="605"/>
                <a:chExt cx="1078" cy="1612"/>
              </a:xfrm>
            </p:grpSpPr>
            <p:pic>
              <p:nvPicPr>
                <p:cNvPr id="7227" name="Picture 16" descr="cooltools-shape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529" y="1350"/>
                  <a:ext cx="528" cy="330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28" name="Picture 17" descr="cooltools-shap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385" y="1929"/>
                  <a:ext cx="270" cy="288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979" y="605"/>
                  <a:ext cx="820" cy="1345"/>
                  <a:chOff x="2979" y="608"/>
                  <a:chExt cx="820" cy="1345"/>
                </a:xfrm>
              </p:grpSpPr>
              <p:cxnSp>
                <p:nvCxnSpPr>
                  <p:cNvPr id="7231" name="AutoShape 19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3245" y="1043"/>
                    <a:ext cx="183" cy="170"/>
                  </a:xfrm>
                  <a:prstGeom prst="bentConnector2">
                    <a:avLst/>
                  </a:prstGeom>
                  <a:noFill/>
                  <a:ln w="254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7232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28" y="1036"/>
                    <a:ext cx="171" cy="330"/>
                  </a:xfrm>
                  <a:prstGeom prst="bentConnector2">
                    <a:avLst/>
                  </a:prstGeom>
                  <a:noFill/>
                  <a:ln w="254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7233" name="AutoShape 21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313" y="1741"/>
                    <a:ext cx="147" cy="277"/>
                  </a:xfrm>
                  <a:prstGeom prst="bentConnector3">
                    <a:avLst>
                      <a:gd name="adj1" fmla="val 49731"/>
                    </a:avLst>
                  </a:prstGeom>
                  <a:noFill/>
                  <a:ln w="254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7234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491" y="1644"/>
                    <a:ext cx="308" cy="235"/>
                  </a:xfrm>
                  <a:prstGeom prst="bentConnector2">
                    <a:avLst/>
                  </a:prstGeom>
                  <a:noFill/>
                  <a:ln w="254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</p:cxnSp>
              <p:pic>
                <p:nvPicPr>
                  <p:cNvPr id="7235" name="Picture 23" descr="cooltools-shape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397" y="608"/>
                    <a:ext cx="270" cy="288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36" name="Picture 24" descr="cooltools-shape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394" y="908"/>
                    <a:ext cx="258" cy="28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37" name="Picture 25" descr="cooltools-shape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2979" y="1198"/>
                    <a:ext cx="528" cy="330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7230" name="Picture 26" descr="cooltools-shape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979" y="1521"/>
                  <a:ext cx="528" cy="330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7195" name="Picture 27" descr="cooltools-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0" y="1754"/>
              <a:ext cx="1008" cy="3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196" name="Picture 28" descr="cooltools-shap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91" y="2126"/>
              <a:ext cx="856" cy="5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35" y="2808"/>
              <a:ext cx="1009" cy="560"/>
              <a:chOff x="241" y="2160"/>
              <a:chExt cx="1084" cy="560"/>
            </a:xfrm>
          </p:grpSpPr>
          <p:pic>
            <p:nvPicPr>
              <p:cNvPr id="7220" name="Picture 30" descr="Bar Graph Columns - Xbox Green bottom"/>
              <p:cNvPicPr>
                <a:picLocks noChangeAspect="1" noChangeArrowheads="1"/>
              </p:cNvPicPr>
              <p:nvPr/>
            </p:nvPicPr>
            <p:blipFill>
              <a:blip r:embed="rId12"/>
              <a:srcRect t="42412"/>
              <a:stretch>
                <a:fillRect/>
              </a:stretch>
            </p:blipFill>
            <p:spPr bwMode="auto">
              <a:xfrm rot="5400000">
                <a:off x="451" y="1950"/>
                <a:ext cx="560" cy="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1" name="Picture 31" descr="Bar Graph Columns - Xbox Green to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5400000">
                <a:off x="940" y="2335"/>
                <a:ext cx="56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2017" y="3467"/>
              <a:ext cx="1716" cy="799"/>
              <a:chOff x="3228" y="3467"/>
              <a:chExt cx="1716" cy="799"/>
            </a:xfrm>
          </p:grpSpPr>
          <p:pic>
            <p:nvPicPr>
              <p:cNvPr id="7218" name="Picture 33" descr="Bar Graph Columns - Blue bottom"/>
              <p:cNvPicPr>
                <a:picLocks noChangeAspect="1" noChangeArrowheads="1"/>
              </p:cNvPicPr>
              <p:nvPr/>
            </p:nvPicPr>
            <p:blipFill>
              <a:blip r:embed="rId14"/>
              <a:srcRect t="77008"/>
              <a:stretch>
                <a:fillRect/>
              </a:stretch>
            </p:blipFill>
            <p:spPr bwMode="auto">
              <a:xfrm>
                <a:off x="3228" y="3636"/>
                <a:ext cx="1716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9" name="Picture 34" descr="Bar Graph Columns - Blue top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28" y="3467"/>
                <a:ext cx="1716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4525" y="2808"/>
              <a:ext cx="1009" cy="560"/>
              <a:chOff x="241" y="2160"/>
              <a:chExt cx="1084" cy="560"/>
            </a:xfrm>
          </p:grpSpPr>
          <p:pic>
            <p:nvPicPr>
              <p:cNvPr id="7216" name="Picture 36" descr="Bar Graph Columns - Xbox Green bottom"/>
              <p:cNvPicPr>
                <a:picLocks noChangeAspect="1" noChangeArrowheads="1"/>
              </p:cNvPicPr>
              <p:nvPr/>
            </p:nvPicPr>
            <p:blipFill>
              <a:blip r:embed="rId12"/>
              <a:srcRect t="42412"/>
              <a:stretch>
                <a:fillRect/>
              </a:stretch>
            </p:blipFill>
            <p:spPr bwMode="auto">
              <a:xfrm rot="5400000">
                <a:off x="451" y="1950"/>
                <a:ext cx="560" cy="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7" name="Picture 37" descr="Bar Graph Columns - Xbox Green to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5400000">
                <a:off x="940" y="2335"/>
                <a:ext cx="56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200" name="Picture 38" descr="sm yellow straight down arrow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3084662">
              <a:off x="1368" y="2963"/>
              <a:ext cx="390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Picture 39" descr="sm yellow straight down arrow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-7597299">
              <a:off x="3684" y="2969"/>
              <a:ext cx="390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96" name="Text Box 40"/>
            <p:cNvSpPr txBox="1">
              <a:spLocks noChangeArrowheads="1"/>
            </p:cNvSpPr>
            <p:nvPr/>
          </p:nvSpPr>
          <p:spPr bwMode="auto">
            <a:xfrm>
              <a:off x="494" y="1783"/>
              <a:ext cx="500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Receive</a:t>
              </a:r>
              <a:b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Port</a:t>
              </a:r>
            </a:p>
          </p:txBody>
        </p:sp>
        <p:sp>
          <p:nvSpPr>
            <p:cNvPr id="45097" name="Text Box 41"/>
            <p:cNvSpPr txBox="1">
              <a:spLocks noChangeArrowheads="1"/>
            </p:cNvSpPr>
            <p:nvPr/>
          </p:nvSpPr>
          <p:spPr bwMode="auto">
            <a:xfrm>
              <a:off x="449" y="2179"/>
              <a:ext cx="568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Receive Adapter</a:t>
              </a:r>
            </a:p>
          </p:txBody>
        </p:sp>
        <p:sp>
          <p:nvSpPr>
            <p:cNvPr id="45098" name="Text Box 42"/>
            <p:cNvSpPr txBox="1">
              <a:spLocks noChangeArrowheads="1"/>
            </p:cNvSpPr>
            <p:nvPr/>
          </p:nvSpPr>
          <p:spPr bwMode="auto">
            <a:xfrm>
              <a:off x="469" y="2935"/>
              <a:ext cx="523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Receive</a:t>
              </a:r>
              <a:b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Pipeline</a:t>
              </a:r>
            </a:p>
          </p:txBody>
        </p:sp>
        <p:sp>
          <p:nvSpPr>
            <p:cNvPr id="45099" name="Text Box 43"/>
            <p:cNvSpPr txBox="1">
              <a:spLocks noChangeArrowheads="1"/>
            </p:cNvSpPr>
            <p:nvPr/>
          </p:nvSpPr>
          <p:spPr bwMode="auto">
            <a:xfrm>
              <a:off x="4772" y="1783"/>
              <a:ext cx="468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Send Port</a:t>
              </a:r>
            </a:p>
          </p:txBody>
        </p:sp>
        <p:sp>
          <p:nvSpPr>
            <p:cNvPr id="45100" name="Text Box 44"/>
            <p:cNvSpPr txBox="1">
              <a:spLocks noChangeArrowheads="1"/>
            </p:cNvSpPr>
            <p:nvPr/>
          </p:nvSpPr>
          <p:spPr bwMode="auto">
            <a:xfrm>
              <a:off x="4744" y="2347"/>
              <a:ext cx="525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Send</a:t>
              </a:r>
              <a:b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Adapter</a:t>
              </a:r>
            </a:p>
          </p:txBody>
        </p:sp>
        <p:sp>
          <p:nvSpPr>
            <p:cNvPr id="45101" name="Text Box 45"/>
            <p:cNvSpPr txBox="1">
              <a:spLocks noChangeArrowheads="1"/>
            </p:cNvSpPr>
            <p:nvPr/>
          </p:nvSpPr>
          <p:spPr bwMode="auto">
            <a:xfrm>
              <a:off x="4744" y="2935"/>
              <a:ext cx="523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Send</a:t>
              </a:r>
              <a:b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Pipeline</a:t>
              </a:r>
            </a:p>
          </p:txBody>
        </p:sp>
        <p:sp>
          <p:nvSpPr>
            <p:cNvPr id="45102" name="Text Box 46"/>
            <p:cNvSpPr txBox="1">
              <a:spLocks noChangeArrowheads="1"/>
            </p:cNvSpPr>
            <p:nvPr/>
          </p:nvSpPr>
          <p:spPr bwMode="auto">
            <a:xfrm>
              <a:off x="2405" y="3848"/>
              <a:ext cx="906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MessageBox</a:t>
              </a: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/>
              </a:r>
              <a:b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Persistent Store</a:t>
              </a:r>
            </a:p>
          </p:txBody>
        </p:sp>
        <p:sp>
          <p:nvSpPr>
            <p:cNvPr id="45103" name="Text Box 47"/>
            <p:cNvSpPr txBox="1">
              <a:spLocks noChangeArrowheads="1"/>
            </p:cNvSpPr>
            <p:nvPr/>
          </p:nvSpPr>
          <p:spPr bwMode="auto">
            <a:xfrm>
              <a:off x="550" y="3369"/>
              <a:ext cx="353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Host</a:t>
              </a:r>
            </a:p>
          </p:txBody>
        </p:sp>
        <p:sp>
          <p:nvSpPr>
            <p:cNvPr id="45104" name="Text Box 48"/>
            <p:cNvSpPr txBox="1">
              <a:spLocks noChangeArrowheads="1"/>
            </p:cNvSpPr>
            <p:nvPr/>
          </p:nvSpPr>
          <p:spPr bwMode="auto">
            <a:xfrm>
              <a:off x="4830" y="3369"/>
              <a:ext cx="353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Host</a:t>
              </a:r>
            </a:p>
          </p:txBody>
        </p:sp>
        <p:sp>
          <p:nvSpPr>
            <p:cNvPr id="45105" name="Text Box 49"/>
            <p:cNvSpPr txBox="1">
              <a:spLocks noChangeArrowheads="1"/>
            </p:cNvSpPr>
            <p:nvPr/>
          </p:nvSpPr>
          <p:spPr bwMode="auto">
            <a:xfrm>
              <a:off x="2647" y="2751"/>
              <a:ext cx="353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Host</a:t>
              </a:r>
            </a:p>
          </p:txBody>
        </p:sp>
        <p:pic>
          <p:nvPicPr>
            <p:cNvPr id="7212" name="Picture 50" descr="sm yellow straight down arrow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19" y="2970"/>
              <a:ext cx="390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3" name="Picture 51" descr="sm yellow straight down arrow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10800000">
              <a:off x="2405" y="2973"/>
              <a:ext cx="390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8" name="Text Box 52"/>
            <p:cNvSpPr txBox="1">
              <a:spLocks noChangeArrowheads="1"/>
            </p:cNvSpPr>
            <p:nvPr/>
          </p:nvSpPr>
          <p:spPr bwMode="auto">
            <a:xfrm>
              <a:off x="2343" y="1249"/>
              <a:ext cx="969" cy="3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Business Rules </a:t>
              </a:r>
              <a:b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Inference Engine</a:t>
              </a:r>
            </a:p>
          </p:txBody>
        </p:sp>
        <p:sp>
          <p:nvSpPr>
            <p:cNvPr id="45109" name="Text Box 53"/>
            <p:cNvSpPr txBox="1">
              <a:spLocks noChangeArrowheads="1"/>
            </p:cNvSpPr>
            <p:nvPr/>
          </p:nvSpPr>
          <p:spPr bwMode="auto">
            <a:xfrm>
              <a:off x="2420" y="1801"/>
              <a:ext cx="807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Orchestration</a:t>
              </a:r>
            </a:p>
          </p:txBody>
        </p:sp>
      </p:grpSp>
      <p:pic>
        <p:nvPicPr>
          <p:cNvPr id="45110" name="Picture 54" descr="sm yellow straight down arro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23188" y="1822450"/>
            <a:ext cx="6191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1" name="Picture 55" descr="sm yellow straight down arro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68375" y="1500188"/>
            <a:ext cx="6191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38200" y="1300163"/>
            <a:ext cx="901700" cy="466725"/>
            <a:chOff x="499" y="935"/>
            <a:chExt cx="568" cy="294"/>
          </a:xfrm>
        </p:grpSpPr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512" y="935"/>
              <a:ext cx="555" cy="294"/>
              <a:chOff x="2400" y="1872"/>
              <a:chExt cx="555" cy="294"/>
            </a:xfrm>
          </p:grpSpPr>
          <p:pic>
            <p:nvPicPr>
              <p:cNvPr id="7184" name="Picture 58" descr="bright green gel rectangle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400" y="1872"/>
                <a:ext cx="555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5" name="Line 59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7186" name="Line 60"/>
              <p:cNvSpPr>
                <a:spLocks noChangeShapeType="1"/>
              </p:cNvSpPr>
              <p:nvPr/>
            </p:nvSpPr>
            <p:spPr bwMode="auto">
              <a:xfrm flipH="1">
                <a:off x="2688" y="1920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/>
              </a:p>
            </p:txBody>
          </p:sp>
        </p:grpSp>
        <p:sp>
          <p:nvSpPr>
            <p:cNvPr id="45117" name="Text Box 61"/>
            <p:cNvSpPr txBox="1">
              <a:spLocks noChangeArrowheads="1"/>
            </p:cNvSpPr>
            <p:nvPr/>
          </p:nvSpPr>
          <p:spPr bwMode="auto">
            <a:xfrm>
              <a:off x="499" y="1026"/>
              <a:ext cx="556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Message</a:t>
              </a:r>
            </a:p>
          </p:txBody>
        </p:sp>
      </p:grpSp>
      <p:pic>
        <p:nvPicPr>
          <p:cNvPr id="45118" name="Picture 62" descr="xml documen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2150" y="3227388"/>
            <a:ext cx="9064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558088" y="3640138"/>
            <a:ext cx="901700" cy="466725"/>
            <a:chOff x="4783" y="912"/>
            <a:chExt cx="568" cy="294"/>
          </a:xfrm>
        </p:grpSpPr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4796" y="912"/>
              <a:ext cx="555" cy="294"/>
              <a:chOff x="2400" y="1872"/>
              <a:chExt cx="555" cy="294"/>
            </a:xfrm>
          </p:grpSpPr>
          <p:pic>
            <p:nvPicPr>
              <p:cNvPr id="7179" name="Picture 65" descr="bright green gel rectangle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400" y="1872"/>
                <a:ext cx="555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0" name="Line 66"/>
              <p:cNvSpPr>
                <a:spLocks noChangeShapeType="1"/>
              </p:cNvSpPr>
              <p:nvPr/>
            </p:nvSpPr>
            <p:spPr bwMode="auto">
              <a:xfrm>
                <a:off x="2448" y="1920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7181" name="Line 67"/>
              <p:cNvSpPr>
                <a:spLocks noChangeShapeType="1"/>
              </p:cNvSpPr>
              <p:nvPr/>
            </p:nvSpPr>
            <p:spPr bwMode="auto">
              <a:xfrm flipH="1">
                <a:off x="2688" y="1920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/>
              </a:p>
            </p:txBody>
          </p:sp>
        </p:grpSp>
        <p:sp>
          <p:nvSpPr>
            <p:cNvPr id="45124" name="Text Box 68"/>
            <p:cNvSpPr txBox="1">
              <a:spLocks noChangeArrowheads="1"/>
            </p:cNvSpPr>
            <p:nvPr/>
          </p:nvSpPr>
          <p:spPr bwMode="auto">
            <a:xfrm>
              <a:off x="4783" y="1003"/>
              <a:ext cx="556" cy="17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rPr>
                <a:t>Message</a:t>
              </a:r>
            </a:p>
          </p:txBody>
        </p:sp>
      </p:grpSp>
      <p:sp>
        <p:nvSpPr>
          <p:cNvPr id="7176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BizTalk Server </a:t>
            </a:r>
            <a:r>
              <a:rPr lang="en-US" dirty="0" err="1" smtClean="0"/>
              <a:t>arkitektur</a:t>
            </a:r>
            <a:r>
              <a:rPr lang="en-US" dirty="0" smtClean="0"/>
              <a:t> - </a:t>
            </a:r>
            <a:r>
              <a:rPr lang="en-US" dirty="0" err="1" smtClean="0"/>
              <a:t>Overblik</a:t>
            </a:r>
            <a:endParaRPr lang="en-US" dirty="0" smtClean="0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65CE27-9DDC-45AF-BE53-A666A2447359}" type="datetime3">
              <a:rPr lang="da-DK" smtClean="0"/>
              <a:t>29.10.2008</a:t>
            </a:fld>
            <a:endParaRPr lang="da-DK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3ACF-A874-449C-A5C2-1DAE32EDC4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BizTalk præsentation for AANUG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0.299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4.73636E-6 L 0.01546 0.132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0.13205 L 0.36858 0.320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58 0.33195 L 0.36858 -0.027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58 -0.02754 L 0.36858 0.3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58 0.32077 L 0.7533 0.101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31 0.11217 L 0.72431 -0.006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2.32192E-6 L -0.02639 -0.333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ica præsentation">
  <a:themeElements>
    <a:clrScheme name="© 2008 Logica Slide Master 1">
      <a:dk1>
        <a:srgbClr val="000000"/>
      </a:dk1>
      <a:lt1>
        <a:srgbClr val="FFFFFF"/>
      </a:lt1>
      <a:dk2>
        <a:srgbClr val="DDDDDD"/>
      </a:dk2>
      <a:lt2>
        <a:srgbClr val="5F5F5F"/>
      </a:lt2>
      <a:accent1>
        <a:srgbClr val="FFCC00"/>
      </a:accent1>
      <a:accent2>
        <a:srgbClr val="8D979B"/>
      </a:accent2>
      <a:accent3>
        <a:srgbClr val="FFFFFF"/>
      </a:accent3>
      <a:accent4>
        <a:srgbClr val="000000"/>
      </a:accent4>
      <a:accent5>
        <a:srgbClr val="FFE2AA"/>
      </a:accent5>
      <a:accent6>
        <a:srgbClr val="7F888C"/>
      </a:accent6>
      <a:hlink>
        <a:srgbClr val="A5AA78"/>
      </a:hlink>
      <a:folHlink>
        <a:srgbClr val="CE6700"/>
      </a:folHlink>
    </a:clrScheme>
    <a:fontScheme name="© 2008 Logic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72000" rIns="90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© 2008 Logica Slide Master 1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FFCC00"/>
        </a:accent1>
        <a:accent2>
          <a:srgbClr val="8D979B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7F888C"/>
        </a:accent6>
        <a:hlink>
          <a:srgbClr val="A5AA78"/>
        </a:hlink>
        <a:folHlink>
          <a:srgbClr val="CE6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DDDDDD"/>
      </a:dk2>
      <a:lt2>
        <a:srgbClr val="5F5F5F"/>
      </a:lt2>
      <a:accent1>
        <a:srgbClr val="FFCC00"/>
      </a:accent1>
      <a:accent2>
        <a:srgbClr val="8D979B"/>
      </a:accent2>
      <a:accent3>
        <a:srgbClr val="FFFFFF"/>
      </a:accent3>
      <a:accent4>
        <a:srgbClr val="000000"/>
      </a:accent4>
      <a:accent5>
        <a:srgbClr val="FFE2AA"/>
      </a:accent5>
      <a:accent6>
        <a:srgbClr val="7F888C"/>
      </a:accent6>
      <a:hlink>
        <a:srgbClr val="A5AA78"/>
      </a:hlink>
      <a:folHlink>
        <a:srgbClr val="CE6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Logica præsentation</Template>
  <TotalTime>2249</TotalTime>
  <Words>1241</Words>
  <Application>Microsoft Office PowerPoint</Application>
  <PresentationFormat>On-screen Show (4:3)</PresentationFormat>
  <Paragraphs>275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Logica præsentation</vt:lpstr>
      <vt:lpstr>Microsoft BizTalk præsentation</vt:lpstr>
      <vt:lpstr>Dagsorden</vt:lpstr>
      <vt:lpstr>Jan Eliasen (jan@eliasen.dk)</vt:lpstr>
      <vt:lpstr>Præsentation af Logica</vt:lpstr>
      <vt:lpstr>BizTalk præsentation</vt:lpstr>
      <vt:lpstr>BizTalks opgaver (1/3): Enterprise Application Integration (EAI)</vt:lpstr>
      <vt:lpstr>BizTalks opgaver (2/3): Business to Business (B2B)</vt:lpstr>
      <vt:lpstr>BizTalks opgaver (3/3): Business Process Management (BPM)</vt:lpstr>
      <vt:lpstr>BizTalk Server arkitektur - Overblik</vt:lpstr>
      <vt:lpstr>BizTalks arkitektur - Adaptere</vt:lpstr>
      <vt:lpstr>BizTalks arkitektur - Skalering</vt:lpstr>
      <vt:lpstr>BizTalk – Oppetider, Standarder og Durability</vt:lpstr>
      <vt:lpstr>BizTalk – Error handling and monitoring</vt:lpstr>
      <vt:lpstr>BizTalk og EDI</vt:lpstr>
      <vt:lpstr>Business Activity Monitoring (BAM) </vt:lpstr>
      <vt:lpstr>BizTalk - Priser</vt:lpstr>
      <vt:lpstr>Hvorfor vælge Logica?</vt:lpstr>
      <vt:lpstr>Flere oplysninger om BizTalk</vt:lpstr>
      <vt:lpstr>Microsoft platformen</vt:lpstr>
      <vt:lpstr>Spørgsmål?</vt:lpstr>
    </vt:vector>
  </TitlesOfParts>
  <Company>WM-data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BizTalk præsentation</dc:title>
  <dc:creator>Jan Eliasen</dc:creator>
  <cp:lastModifiedBy>Jan Eliasen</cp:lastModifiedBy>
  <cp:revision>165</cp:revision>
  <dcterms:created xsi:type="dcterms:W3CDTF">2008-08-05T12:42:41Z</dcterms:created>
  <dcterms:modified xsi:type="dcterms:W3CDTF">2008-10-29T18:25:42Z</dcterms:modified>
  <cp:category>Sales &amp; Marketing</cp:category>
</cp:coreProperties>
</file>